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94" r:id="rId4"/>
    <p:sldId id="296" r:id="rId5"/>
    <p:sldId id="297" r:id="rId6"/>
    <p:sldId id="298" r:id="rId7"/>
    <p:sldId id="299" r:id="rId8"/>
    <p:sldId id="300" r:id="rId9"/>
    <p:sldId id="325" r:id="rId10"/>
    <p:sldId id="302" r:id="rId11"/>
    <p:sldId id="362" r:id="rId12"/>
    <p:sldId id="363" r:id="rId13"/>
    <p:sldId id="364" r:id="rId14"/>
    <p:sldId id="303" r:id="rId15"/>
    <p:sldId id="353" r:id="rId16"/>
    <p:sldId id="354" r:id="rId17"/>
    <p:sldId id="355" r:id="rId18"/>
    <p:sldId id="356" r:id="rId19"/>
    <p:sldId id="360" r:id="rId20"/>
    <p:sldId id="361" r:id="rId21"/>
    <p:sldId id="314" r:id="rId22"/>
    <p:sldId id="365" r:id="rId23"/>
    <p:sldId id="366" r:id="rId24"/>
    <p:sldId id="367" r:id="rId25"/>
    <p:sldId id="368" r:id="rId26"/>
    <p:sldId id="369" r:id="rId27"/>
    <p:sldId id="370" r:id="rId28"/>
    <p:sldId id="371" r:id="rId29"/>
    <p:sldId id="372" r:id="rId30"/>
    <p:sldId id="373" r:id="rId31"/>
    <p:sldId id="375" r:id="rId32"/>
    <p:sldId id="376" r:id="rId33"/>
    <p:sldId id="377" r:id="rId34"/>
    <p:sldId id="378" r:id="rId35"/>
    <p:sldId id="351" r:id="rId36"/>
    <p:sldId id="352" r:id="rId37"/>
    <p:sldId id="27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81" autoAdjust="0"/>
    <p:restoredTop sz="94660"/>
  </p:normalViewPr>
  <p:slideViewPr>
    <p:cSldViewPr snapToGrid="0">
      <p:cViewPr varScale="1">
        <p:scale>
          <a:sx n="114" d="100"/>
          <a:sy n="114" d="100"/>
        </p:scale>
        <p:origin x="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1/13/2023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132407" y="136252"/>
            <a:ext cx="79763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defRPr/>
            </a:pPr>
            <a:r>
              <a:rPr lang="ru-RU" altLang="ru-RU" sz="2000" b="1" dirty="0">
                <a:ea typeface="Tahoma" panose="020B0604030504040204" pitchFamily="34" charset="0"/>
                <a:cs typeface="Tahoma" panose="020B0604030504040204" pitchFamily="34" charset="0"/>
              </a:rPr>
              <a:t>Донской Государственный Технический Университет.</a:t>
            </a:r>
          </a:p>
          <a:p>
            <a:pPr algn="ctr" eaLnBrk="1" hangingPunct="1">
              <a:defRPr/>
            </a:pPr>
            <a:r>
              <a:rPr lang="ru-RU" altLang="ru-RU" sz="2000" b="1" dirty="0">
                <a:ea typeface="Tahoma" panose="020B0604030504040204" pitchFamily="34" charset="0"/>
                <a:cs typeface="Tahoma" panose="020B0604030504040204" pitchFamily="34" charset="0"/>
              </a:rPr>
              <a:t>Факультет: Информатика и вычислительная техника.</a:t>
            </a:r>
          </a:p>
          <a:p>
            <a:pPr algn="ctr" eaLnBrk="1" hangingPunct="1">
              <a:defRPr/>
            </a:pPr>
            <a:r>
              <a:rPr lang="ru-RU" altLang="ru-RU" sz="2000" b="1" dirty="0">
                <a:ea typeface="Tahoma" panose="020B0604030504040204" pitchFamily="34" charset="0"/>
                <a:cs typeface="Tahoma" panose="020B0604030504040204" pitchFamily="34" charset="0"/>
              </a:rPr>
              <a:t>Предмет: история (история России, всеобщая история)</a:t>
            </a:r>
          </a:p>
        </p:txBody>
      </p:sp>
      <p:sp>
        <p:nvSpPr>
          <p:cNvPr id="6" name="Прямоугольник 5"/>
          <p:cNvSpPr/>
          <p:nvPr/>
        </p:nvSpPr>
        <p:spPr>
          <a:xfrm>
            <a:off x="1548602" y="2256352"/>
            <a:ext cx="9143999" cy="430887"/>
          </a:xfrm>
          <a:prstGeom prst="rect">
            <a:avLst/>
          </a:prstGeom>
        </p:spPr>
        <p:txBody>
          <a:bodyPr wrap="square">
            <a:spAutoFit/>
          </a:bodyPr>
          <a:lstStyle/>
          <a:p>
            <a:pPr algn="ctr" eaLnBrk="1" hangingPunct="1">
              <a:defRPr/>
            </a:pPr>
            <a:r>
              <a:rPr lang="ru-RU" altLang="ru-RU" sz="2200" b="1" dirty="0">
                <a:latin typeface="Tahoma" panose="020B0604030504040204" pitchFamily="34" charset="0"/>
                <a:ea typeface="Tahoma" panose="020B0604030504040204" pitchFamily="34" charset="0"/>
                <a:cs typeface="Tahoma" panose="020B0604030504040204" pitchFamily="34" charset="0"/>
              </a:rPr>
              <a:t>Презентация по темам:</a:t>
            </a:r>
            <a:endParaRPr lang="ru-RU" sz="2200" dirty="0">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2"/>
          <p:cNvSpPr>
            <a:spLocks noChangeArrowheads="1"/>
          </p:cNvSpPr>
          <p:nvPr/>
        </p:nvSpPr>
        <p:spPr bwMode="auto">
          <a:xfrm>
            <a:off x="1264047" y="2687239"/>
            <a:ext cx="966390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a:lnSpc>
                <a:spcPct val="80000"/>
              </a:lnSpc>
              <a:spcBef>
                <a:spcPct val="0"/>
              </a:spcBef>
              <a:buClrTx/>
              <a:buSzTx/>
              <a:buNone/>
            </a:pPr>
            <a:r>
              <a:rPr lang="ru-RU" sz="1800" b="1" dirty="0">
                <a:latin typeface="Times New Roman" panose="02020603050405020304" pitchFamily="18" charset="0"/>
                <a:ea typeface="Calibri" panose="020F0502020204030204" pitchFamily="34" charset="0"/>
              </a:rPr>
              <a:t>Россия в первой половине XIX в.: попытки реформ и </a:t>
            </a:r>
            <a:r>
              <a:rPr lang="ru-RU" sz="1800" b="1" dirty="0" smtClean="0">
                <a:latin typeface="Times New Roman" panose="02020603050405020304" pitchFamily="18" charset="0"/>
                <a:ea typeface="Calibri" panose="020F0502020204030204" pitchFamily="34" charset="0"/>
              </a:rPr>
              <a:t>консервация</a:t>
            </a:r>
            <a:r>
              <a:rPr lang="en-US" sz="1800" b="1" dirty="0" smtClean="0">
                <a:latin typeface="Times New Roman" panose="02020603050405020304" pitchFamily="18" charset="0"/>
                <a:ea typeface="Calibri" panose="020F0502020204030204" pitchFamily="34" charset="0"/>
              </a:rPr>
              <a:t>.</a:t>
            </a:r>
            <a:endParaRPr lang="ru-RU" altLang="ru-RU" b="1" dirty="0">
              <a:ea typeface="Tahoma" panose="020B0604030504040204" pitchFamily="34" charset="0"/>
              <a:cs typeface="Tahoma" panose="020B0604030504040204" pitchFamily="34" charset="0"/>
            </a:endParaRPr>
          </a:p>
        </p:txBody>
      </p:sp>
      <p:sp>
        <p:nvSpPr>
          <p:cNvPr id="10" name="TextBox 6"/>
          <p:cNvSpPr txBox="1"/>
          <p:nvPr/>
        </p:nvSpPr>
        <p:spPr>
          <a:xfrm>
            <a:off x="7258640" y="3705980"/>
            <a:ext cx="4532720" cy="2031325"/>
          </a:xfrm>
          <a:prstGeom prst="rect">
            <a:avLst/>
          </a:prstGeom>
        </p:spPr>
        <p:txBody>
          <a:bodyPr wrap="square" lIns="0" tIns="0" rIns="0" bIns="0" rtlCol="0" anchor="t">
            <a:spAutoFit/>
          </a:bodyPr>
          <a:lstStyle/>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Выполнили</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Заболотный</a:t>
            </a:r>
            <a:r>
              <a:rPr lang="en-US" sz="2200" dirty="0">
                <a:latin typeface="Tahoma" panose="020B0604030504040204" pitchFamily="34" charset="0"/>
                <a:ea typeface="Tahoma" panose="020B0604030504040204" pitchFamily="34" charset="0"/>
                <a:cs typeface="Tahoma" panose="020B0604030504040204" pitchFamily="34" charset="0"/>
              </a:rPr>
              <a:t> И.А.</a:t>
            </a:r>
          </a:p>
          <a:p>
            <a:pPr algn="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Котелевец К.А.</a:t>
            </a:r>
            <a:endParaRPr lang="ru-RU"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endParaRPr lang="en-US"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Проверил</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Воскобойников</a:t>
            </a:r>
            <a:r>
              <a:rPr lang="en-US" sz="2200" dirty="0">
                <a:latin typeface="Tahoma" panose="020B0604030504040204" pitchFamily="34" charset="0"/>
                <a:ea typeface="Tahoma" panose="020B0604030504040204" pitchFamily="34" charset="0"/>
                <a:cs typeface="Tahoma" panose="020B0604030504040204" pitchFamily="34" charset="0"/>
              </a:rPr>
              <a:t> С. Г.</a:t>
            </a:r>
          </a:p>
        </p:txBody>
      </p:sp>
      <p:sp>
        <p:nvSpPr>
          <p:cNvPr id="11" name="TextBox 7"/>
          <p:cNvSpPr txBox="1"/>
          <p:nvPr/>
        </p:nvSpPr>
        <p:spPr>
          <a:xfrm>
            <a:off x="4580256" y="6087930"/>
            <a:ext cx="3080695" cy="677108"/>
          </a:xfrm>
          <a:prstGeom prst="rect">
            <a:avLst/>
          </a:prstGeom>
        </p:spPr>
        <p:txBody>
          <a:bodyPr lIns="0" tIns="0" rIns="0" bIns="0" rtlCol="0" anchor="t">
            <a:spAutoFit/>
          </a:bodyPr>
          <a:lstStyle/>
          <a:p>
            <a:pPr algn="ct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Ростов-на-Дону</a:t>
            </a:r>
            <a:endParaRPr lang="en-US" sz="2200" dirty="0">
              <a:latin typeface="Tahoma" panose="020B0604030504040204" pitchFamily="34" charset="0"/>
              <a:ea typeface="Tahoma" panose="020B0604030504040204" pitchFamily="34" charset="0"/>
              <a:cs typeface="Tahoma" panose="020B0604030504040204" pitchFamily="34" charset="0"/>
            </a:endParaRPr>
          </a:p>
          <a:p>
            <a:pPr algn="ct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2022</a:t>
            </a:r>
          </a:p>
        </p:txBody>
      </p:sp>
    </p:spTree>
    <p:extLst>
      <p:ext uri="{BB962C8B-B14F-4D97-AF65-F5344CB8AC3E}">
        <p14:creationId xmlns:p14="http://schemas.microsoft.com/office/powerpoint/2010/main" val="382412346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9</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к уложению государственных законов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10393" y="1118156"/>
            <a:ext cx="11417415" cy="5262979"/>
          </a:xfrm>
          <a:prstGeom prst="rect">
            <a:avLst/>
          </a:prstGeom>
        </p:spPr>
        <p:txBody>
          <a:bodyPr wrap="square">
            <a:spAutoFit/>
          </a:bodyPr>
          <a:lstStyle/>
          <a:p>
            <a:pPr algn="just"/>
            <a:r>
              <a:rPr lang="ru-RU" sz="1600" dirty="0"/>
              <a:t>В 1808 г. Сперанский стал членом Комиссии составления законов, товарищем министра юстиции. В 1809 г. по поручению Александра он подготовил проект будущих преобразований, называвшийся «Введение к уложению государственных законов». Во введении Михаил Михайлович назвал причины проведения преобразований в России: Великая французская революция дает пример того, что произойдет в России, если не будут проведены серьезные реформы «сверху» в ближайшее время.</a:t>
            </a:r>
          </a:p>
          <a:p>
            <a:pPr algn="just"/>
            <a:endParaRPr lang="ru-RU" sz="1600" dirty="0"/>
          </a:p>
          <a:p>
            <a:pPr algn="just"/>
            <a:r>
              <a:rPr lang="ru-RU" sz="1600" dirty="0"/>
              <a:t>В основе проекта  принцип разделения властей на законодательную, исполнительную и судебную. Это разделение, по Сперанскому, должно было прослеживаться на всех административных уровнях, начиная с самого низкого  волости. Для предотвращения революционных потрясений Михаил Михайлович предлагал придать самодержавию внешние формы конституционной монархии: разделение властей, выборность части чиновников и др. Большое значение Сперанский придавал такому выборному органу власти на местах, как Дума. Волостную думу должны были собирать раз в 3 года. Избирать в нее представителей предлагалось из числа владельцев недвижимой собственности (представителей всех сословий) по числу (1 представитель от 500 душ мужского пола). Волостная дума должна была избрать своего председателя, секретаря и депутатов в Окружную думу (на территории губернии предполагалось создать от 5 до 2 округов в зависимости от площади губернии). Заседания Думы должны были проходить раз в 3 года. Ее члены должны избрать помимо руководства еще и Окружной совет, Окружной суд и депутатов в Губернскую думу, которые, в свою очередь, кроме аналогичных процедур избрали бы депутатов в Государственную думу, председателя которой (канцлера) назначал бы император. Монарх также получал право прервать сессию Государственной думы, распустить ее и назначить новые выборы. Также он сам вносил бы на рассмотрение Думы законопроекты, ограничивая, таким образом, ее полномочия</a:t>
            </a:r>
            <a:r>
              <a:rPr lang="ru-RU" sz="1600" dirty="0" smtClean="0"/>
              <a:t>.</a:t>
            </a:r>
            <a:endParaRPr lang="ru-RU" sz="1600" dirty="0"/>
          </a:p>
        </p:txBody>
      </p:sp>
    </p:spTree>
    <p:extLst>
      <p:ext uri="{BB962C8B-B14F-4D97-AF65-F5344CB8AC3E}">
        <p14:creationId xmlns:p14="http://schemas.microsoft.com/office/powerpoint/2010/main" val="236804172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10</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к уложению государственных законов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10393" y="1118156"/>
            <a:ext cx="11417415" cy="5355312"/>
          </a:xfrm>
          <a:prstGeom prst="rect">
            <a:avLst/>
          </a:prstGeom>
        </p:spPr>
        <p:txBody>
          <a:bodyPr wrap="square">
            <a:spAutoFit/>
          </a:bodyPr>
          <a:lstStyle/>
          <a:p>
            <a:pPr algn="just"/>
            <a:r>
              <a:rPr lang="ru-RU" dirty="0"/>
              <a:t>Высшей исполнительной властью, по проекту Сперанского, становились министерства. Волостные, окружные и губернские суды избирались волостными, окружными и губернскими собраниями, состояли из уголовного и гражданского отделений; вводился суд присяжных. Главной судебной инстанцией страны становился Сенат судебный, хотя сохранялся и Сенат правительствующий. Координатором исполнительной, законодательной и судебной властей становился Государственный совет.</a:t>
            </a:r>
          </a:p>
          <a:p>
            <a:pPr algn="just"/>
            <a:endParaRPr lang="ru-RU" dirty="0"/>
          </a:p>
          <a:p>
            <a:pPr algn="just"/>
            <a:r>
              <a:rPr lang="ru-RU" dirty="0"/>
              <a:t>По проекту Сперанского все население страны должно было получить гражданские права. Политические права получали только дворяне и «среднее состояние» (купцы, мещане, государственные крестьяне, которые выбирали законодательную Государственную думу и распорядительные окружные и губернские думы, судебные органы). Проблему отмены крепостного состояния крестьян Сперанский собирался решить постепенно, в несколько этапов  сначала четко определить законодательством повинности крестьян, затем предоставить право перехода от одного к другому помещику, после этого  ликвидировать крепостное состояние</a:t>
            </a:r>
            <a:r>
              <a:rPr lang="ru-RU" dirty="0" smtClean="0"/>
              <a:t>.</a:t>
            </a:r>
          </a:p>
          <a:p>
            <a:pPr algn="just"/>
            <a:endParaRPr lang="ru-RU" dirty="0"/>
          </a:p>
          <a:p>
            <a:pPr algn="just"/>
            <a:r>
              <a:rPr lang="ru-RU" dirty="0"/>
              <a:t>Настоящий проект не был реализован. Деятельность Сперанского вызвала недовольство консервативных кругов, поэтому Александр не принял его предложения.</a:t>
            </a:r>
          </a:p>
          <a:p>
            <a:pPr algn="just"/>
            <a:endParaRPr lang="ru-RU" dirty="0"/>
          </a:p>
        </p:txBody>
      </p:sp>
    </p:spTree>
    <p:extLst>
      <p:ext uri="{BB962C8B-B14F-4D97-AF65-F5344CB8AC3E}">
        <p14:creationId xmlns:p14="http://schemas.microsoft.com/office/powerpoint/2010/main" val="358915198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11</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Создание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государственного совета, отставка Сперанского</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285226" y="1487271"/>
            <a:ext cx="11417415" cy="4616648"/>
          </a:xfrm>
          <a:prstGeom prst="rect">
            <a:avLst/>
          </a:prstGeom>
        </p:spPr>
        <p:txBody>
          <a:bodyPr wrap="square">
            <a:spAutoFit/>
          </a:bodyPr>
          <a:lstStyle/>
          <a:p>
            <a:pPr algn="just"/>
            <a:r>
              <a:rPr lang="ru-RU" sz="1400" dirty="0"/>
              <a:t>1 января 1810 г. император принял Манифест об организации Государственного совета. Госсовет  высшее законосовещательное учреждение  состоял из 4 департаментов: департамента законов, рассматривающего законопроекты общегосударственного значения, гражданских и духовных дел, ведавшего вопросами юстиции, полиции и духовного ведомства, государственной экономии, занимавшегося вопросами финансов, торговли, науки и военного. Вспомогательными органами при Госсовете стали Комиссия составления законов и Комиссия прошений. Составленные законопроекты поступали первым делом в Государственную канцелярию, во главе которой стоял государственный секретарь. Первым госсекретарем стал Сперанский. В первое время своего существования Госсовет состоял из 25 членов, к 1825 г.  из 36. В конце XIX в. число членов этого учреждении достигло 70 человек. Государственный совет просуществовал до 1917 г., сохранив до создания Государственной думы свою законосовещательную функцию.</a:t>
            </a:r>
          </a:p>
          <a:p>
            <a:pPr algn="just"/>
            <a:endParaRPr lang="ru-RU" sz="1400" dirty="0"/>
          </a:p>
          <a:p>
            <a:pPr algn="just"/>
            <a:r>
              <a:rPr lang="ru-RU" sz="1400" dirty="0"/>
              <a:t>Консервативное дворянство добилось отставки Сперанского. В 1812 г. он был сослан в Нижний Новгород, потом  в Пермь. В 1816 г. Сперанский занял губернаторский пост в Пензе, в 1819 г. стал генерал-губернатором Сибири. Он инициировал реформу управления этим регионом. Только в 1821 г. Михаил Михайлович вернулся в Санкт-Петербург, стал членом Государственного совета и Сибирского комитета. К этому времени взгляды Сперанского на монархию изменились: он стал сторонником неограниченной власти царя. Сперанский был составителем манифеста 13 декабря 1825 г. о вступлении на престол Николая I. Как член Верховного уголовного суда вершил суд над декабристами. С 1826 г. он возглавлял 2-е отделение Собственной Его императорского Величества канцелярии, осуществлявшее кодификацию законов. Под руководством Михаила Михайловича было составлено Полное собрание законов Российской империи и Свод законов Российской империи. В 1835–1837 гг. Сперанский преподавал будущему императору Александру II юридические науки. В 1838 г. он стал председателем департамента законов Государственного совета. Умер М. М. Сперанский 11 февраля 1839 г. в Петербурге.</a:t>
            </a:r>
          </a:p>
        </p:txBody>
      </p:sp>
    </p:spTree>
    <p:extLst>
      <p:ext uri="{BB962C8B-B14F-4D97-AF65-F5344CB8AC3E}">
        <p14:creationId xmlns:p14="http://schemas.microsoft.com/office/powerpoint/2010/main" val="292936112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12</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Создание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государственного совета, отставка Сперанского</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285226" y="1487271"/>
            <a:ext cx="11417415" cy="4832092"/>
          </a:xfrm>
          <a:prstGeom prst="rect">
            <a:avLst/>
          </a:prstGeom>
        </p:spPr>
        <p:txBody>
          <a:bodyPr wrap="square">
            <a:spAutoFit/>
          </a:bodyPr>
          <a:lstStyle/>
          <a:p>
            <a:pPr algn="just"/>
            <a:r>
              <a:rPr lang="ru-RU" sz="1400" b="1" dirty="0"/>
              <a:t>Проект М. М. Сперанского. Ключевые моменты:</a:t>
            </a:r>
          </a:p>
          <a:p>
            <a:pPr algn="just"/>
            <a:endParaRPr lang="ru-RU" sz="1400" dirty="0"/>
          </a:p>
          <a:p>
            <a:pPr marL="285750" indent="-285750" algn="just">
              <a:buFont typeface="Arial" panose="020B0604020202020204" pitchFamily="34" charset="0"/>
              <a:buChar char="•"/>
            </a:pPr>
            <a:r>
              <a:rPr lang="ru-RU" sz="1400" dirty="0"/>
              <a:t>подтверждение самодержавной власти императора</a:t>
            </a:r>
            <a:r>
              <a:rPr lang="ru-RU" sz="1400" dirty="0" smtClean="0"/>
              <a:t>;</a:t>
            </a:r>
          </a:p>
          <a:p>
            <a:pPr marL="285750" indent="-285750" algn="just">
              <a:buFont typeface="Arial" panose="020B0604020202020204" pitchFamily="34" charset="0"/>
              <a:buChar char="•"/>
            </a:pPr>
            <a:endParaRPr lang="ru-RU" sz="1400" dirty="0"/>
          </a:p>
          <a:p>
            <a:pPr marL="285750" indent="-285750" algn="just">
              <a:buFont typeface="Arial" panose="020B0604020202020204" pitchFamily="34" charset="0"/>
              <a:buChar char="•"/>
            </a:pPr>
            <a:r>
              <a:rPr lang="ru-RU" sz="1400" dirty="0"/>
              <a:t>принцип разделения властей, проведенный лишь на всех уровнях власти</a:t>
            </a:r>
            <a:r>
              <a:rPr lang="ru-RU" sz="1400" dirty="0" smtClean="0"/>
              <a:t>;</a:t>
            </a:r>
          </a:p>
          <a:p>
            <a:pPr marL="285750" indent="-285750" algn="just">
              <a:buFont typeface="Arial" panose="020B0604020202020204" pitchFamily="34" charset="0"/>
              <a:buChar char="•"/>
            </a:pPr>
            <a:endParaRPr lang="ru-RU" sz="1400" dirty="0"/>
          </a:p>
          <a:p>
            <a:pPr marL="285750" indent="-285750" algn="just">
              <a:buFont typeface="Arial" panose="020B0604020202020204" pitchFamily="34" charset="0"/>
              <a:buChar char="•"/>
            </a:pPr>
            <a:r>
              <a:rPr lang="ru-RU" sz="1400" dirty="0"/>
              <a:t>принцип выборности нижних уровней власти</a:t>
            </a:r>
            <a:r>
              <a:rPr lang="ru-RU" sz="1400" dirty="0" smtClean="0"/>
              <a:t>;</a:t>
            </a:r>
          </a:p>
          <a:p>
            <a:pPr marL="285750" indent="-285750" algn="just">
              <a:buFont typeface="Arial" panose="020B0604020202020204" pitchFamily="34" charset="0"/>
              <a:buChar char="•"/>
            </a:pPr>
            <a:endParaRPr lang="ru-RU" sz="1400" dirty="0"/>
          </a:p>
          <a:p>
            <a:pPr marL="285750" indent="-285750" algn="just">
              <a:buFont typeface="Arial" panose="020B0604020202020204" pitchFamily="34" charset="0"/>
              <a:buChar char="•"/>
            </a:pPr>
            <a:r>
              <a:rPr lang="ru-RU" sz="1400" dirty="0"/>
              <a:t>ключевая роль Государственного совета как органа, в котором обсуждаются все важные государственные вопросы</a:t>
            </a:r>
            <a:r>
              <a:rPr lang="ru-RU" sz="1400" dirty="0" smtClean="0"/>
              <a:t>;</a:t>
            </a:r>
          </a:p>
          <a:p>
            <a:pPr marL="285750" indent="-285750" algn="just">
              <a:buFont typeface="Arial" panose="020B0604020202020204" pitchFamily="34" charset="0"/>
              <a:buChar char="•"/>
            </a:pPr>
            <a:endParaRPr lang="ru-RU" sz="1400" dirty="0"/>
          </a:p>
          <a:p>
            <a:pPr marL="285750" indent="-285750" algn="just">
              <a:buFont typeface="Arial" panose="020B0604020202020204" pitchFamily="34" charset="0"/>
              <a:buChar char="•"/>
            </a:pPr>
            <a:r>
              <a:rPr lang="ru-RU" sz="1400" dirty="0"/>
              <a:t>разделение понятий гражданских и политических прав. Гражданские права предоставлены всему населению (личная свобода, право передвижения и заключения сделок), политические  только собственникам недвижимости</a:t>
            </a:r>
            <a:r>
              <a:rPr lang="ru-RU" sz="1400" dirty="0" smtClean="0"/>
              <a:t>;</a:t>
            </a:r>
          </a:p>
          <a:p>
            <a:pPr marL="285750" indent="-285750" algn="just">
              <a:buFont typeface="Arial" panose="020B0604020202020204" pitchFamily="34" charset="0"/>
              <a:buChar char="•"/>
            </a:pPr>
            <a:endParaRPr lang="ru-RU" sz="1400" dirty="0"/>
          </a:p>
          <a:p>
            <a:pPr marL="285750" indent="-285750" algn="just">
              <a:buFont typeface="Arial" panose="020B0604020202020204" pitchFamily="34" charset="0"/>
              <a:buChar char="•"/>
            </a:pPr>
            <a:r>
              <a:rPr lang="ru-RU" sz="1400" dirty="0"/>
              <a:t>проект постепенной отмены крепостного права (в три этапа: определение повинностей крестьян  предоставление права перехода от одного помещика к другому  полная отмена</a:t>
            </a:r>
            <a:r>
              <a:rPr lang="ru-RU" sz="1400" dirty="0" smtClean="0"/>
              <a:t>).</a:t>
            </a:r>
          </a:p>
          <a:p>
            <a:pPr algn="just"/>
            <a:endParaRPr lang="ru-RU" sz="1400" dirty="0"/>
          </a:p>
          <a:p>
            <a:pPr algn="just"/>
            <a:endParaRPr lang="ru-RU" sz="1400" dirty="0"/>
          </a:p>
          <a:p>
            <a:pPr algn="ctr"/>
            <a:r>
              <a:rPr lang="ru-RU" sz="1400" b="1" dirty="0"/>
              <a:t>Схема управления Российской империей по проекту Сперанского</a:t>
            </a:r>
          </a:p>
          <a:p>
            <a:pPr algn="just"/>
            <a:endParaRPr lang="ru-RU" sz="1400" dirty="0"/>
          </a:p>
          <a:p>
            <a:pPr algn="just"/>
            <a:r>
              <a:rPr lang="ru-RU" sz="1400" dirty="0"/>
              <a:t>Проект Сперанского реализован лишь отчасти. 1810–1811 гг. учрежден Государственный совет и разграничены функции министерств.</a:t>
            </a:r>
          </a:p>
          <a:p>
            <a:pPr algn="just"/>
            <a:endParaRPr lang="ru-RU" sz="1400" dirty="0"/>
          </a:p>
        </p:txBody>
      </p:sp>
    </p:spTree>
    <p:extLst>
      <p:ext uri="{BB962C8B-B14F-4D97-AF65-F5344CB8AC3E}">
        <p14:creationId xmlns:p14="http://schemas.microsoft.com/office/powerpoint/2010/main" val="297540336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a:t>3</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Этапы правления Александра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146538" y="1168401"/>
            <a:ext cx="11654397" cy="4708981"/>
          </a:xfrm>
          <a:prstGeom prst="rect">
            <a:avLst/>
          </a:prstGeom>
        </p:spPr>
        <p:txBody>
          <a:bodyPr wrap="square">
            <a:spAutoFit/>
          </a:bodyPr>
          <a:lstStyle/>
          <a:p>
            <a:pPr algn="just"/>
            <a:r>
              <a:rPr lang="ru-RU" sz="2000" dirty="0" smtClean="0">
                <a:ea typeface="Tahoma" panose="020B0604030504040204" pitchFamily="34" charset="0"/>
                <a:cs typeface="Tahoma" panose="020B0604030504040204" pitchFamily="34" charset="0"/>
              </a:rPr>
              <a:t>	Александр </a:t>
            </a:r>
            <a:r>
              <a:rPr lang="ru-RU" sz="2000" dirty="0">
                <a:ea typeface="Tahoma" panose="020B0604030504040204" pitchFamily="34" charset="0"/>
                <a:cs typeface="Tahoma" panose="020B0604030504040204" pitchFamily="34" charset="0"/>
              </a:rPr>
              <a:t>I (1801-1825 гг.) взошел на российский престол после дворцового переворота, произошедшего в ночь с 11 на 12 марта 1801 г., на котором убили его отца, являющегося императором Павлом I.</a:t>
            </a:r>
          </a:p>
          <a:p>
            <a:pPr algn="just"/>
            <a:r>
              <a:rPr lang="ru-RU" sz="2000" dirty="0" smtClean="0">
                <a:ea typeface="Tahoma" panose="020B0604030504040204" pitchFamily="34" charset="0"/>
                <a:cs typeface="Tahoma" panose="020B0604030504040204" pitchFamily="34" charset="0"/>
              </a:rPr>
              <a:t>	Правление </a:t>
            </a:r>
            <a:r>
              <a:rPr lang="ru-RU" sz="2000" dirty="0">
                <a:ea typeface="Tahoma" panose="020B0604030504040204" pitchFamily="34" charset="0"/>
                <a:cs typeface="Tahoma" panose="020B0604030504040204" pitchFamily="34" charset="0"/>
              </a:rPr>
              <a:t>нового императора делится на два этапа</a:t>
            </a:r>
            <a:r>
              <a:rPr lang="ru-RU" sz="2000" dirty="0" smtClean="0">
                <a:ea typeface="Tahoma" panose="020B0604030504040204" pitchFamily="34" charset="0"/>
                <a:cs typeface="Tahoma" panose="020B0604030504040204" pitchFamily="34" charset="0"/>
              </a:rPr>
              <a:t>:</a:t>
            </a:r>
          </a:p>
          <a:p>
            <a:pPr algn="just"/>
            <a:endParaRPr lang="ru-RU" sz="20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000" dirty="0">
                <a:ea typeface="Tahoma" panose="020B0604030504040204" pitchFamily="34" charset="0"/>
                <a:cs typeface="Tahoma" panose="020B0604030504040204" pitchFamily="34" charset="0"/>
              </a:rPr>
              <a:t>Первый этап правления связан с проведением либеральных реформ и включает в себя деятельность “Негласного комитета”. В данный период Аракчеев был инспектором всей артиллерии и командиром гвардии артиллерийского батальона, а позже – военным министром</a:t>
            </a:r>
            <a:r>
              <a:rPr lang="ru-RU" sz="2000" dirty="0" smtClean="0">
                <a:ea typeface="Tahoma" panose="020B0604030504040204" pitchFamily="34" charset="0"/>
                <a:cs typeface="Tahoma" panose="020B0604030504040204" pitchFamily="34" charset="0"/>
              </a:rPr>
              <a:t>.</a:t>
            </a:r>
          </a:p>
          <a:p>
            <a:pPr marL="285750" indent="-285750" algn="just">
              <a:buFont typeface="Arial" panose="020B0604020202020204" pitchFamily="34" charset="0"/>
              <a:buChar char="•"/>
            </a:pPr>
            <a:endParaRPr lang="ru-RU" sz="20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2000" dirty="0">
                <a:ea typeface="Tahoma" panose="020B0604030504040204" pitchFamily="34" charset="0"/>
                <a:cs typeface="Tahoma" panose="020B0604030504040204" pitchFamily="34" charset="0"/>
              </a:rPr>
              <a:t>Второй этап правления уже был связан с консервативными методами. После наполеоновских войн, несмотря на ожидание перемен, направленных на улучшение жизни народа, перенесшего столько жертв ради победы, в политике Александра I проявились реакционные тенденции. Этот этап называют “Аракчеевщиной” из-за огромного влияния на власть Аракчеева	</a:t>
            </a:r>
          </a:p>
        </p:txBody>
      </p:sp>
    </p:spTree>
    <p:extLst>
      <p:ext uri="{BB962C8B-B14F-4D97-AF65-F5344CB8AC3E}">
        <p14:creationId xmlns:p14="http://schemas.microsoft.com/office/powerpoint/2010/main" val="316256713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a:t>4</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Причины появления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аракчеевщины в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России</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146539" y="1168401"/>
            <a:ext cx="5949462" cy="4524315"/>
          </a:xfrm>
          <a:prstGeom prst="rect">
            <a:avLst/>
          </a:prstGeom>
        </p:spPr>
        <p:txBody>
          <a:bodyPr wrap="square">
            <a:spAutoFit/>
          </a:bodyPr>
          <a:lstStyle/>
          <a:p>
            <a:pPr marL="342900" indent="-342900" algn="just">
              <a:buFont typeface="+mj-lt"/>
              <a:buAutoNum type="arabicPeriod"/>
            </a:pPr>
            <a:r>
              <a:rPr lang="ru-RU" dirty="0">
                <a:ea typeface="Tahoma" panose="020B0604030504040204" pitchFamily="34" charset="0"/>
                <a:cs typeface="Tahoma" panose="020B0604030504040204" pitchFamily="34" charset="0"/>
              </a:rPr>
              <a:t>Усиление революционного движения на Западе, боязнь, что оно охватит и </a:t>
            </a:r>
            <a:r>
              <a:rPr lang="ru-RU" dirty="0" smtClean="0">
                <a:ea typeface="Tahoma" panose="020B0604030504040204" pitchFamily="34" charset="0"/>
                <a:cs typeface="Tahoma" panose="020B0604030504040204" pitchFamily="34" charset="0"/>
              </a:rPr>
              <a:t>Россию</a:t>
            </a:r>
          </a:p>
          <a:p>
            <a:pPr marL="342900" indent="-342900" algn="just">
              <a:buFont typeface="+mj-lt"/>
              <a:buAutoNum type="arabicPeriod"/>
            </a:pPr>
            <a:endParaRPr lang="ru-RU" dirty="0">
              <a:ea typeface="Tahoma" panose="020B0604030504040204" pitchFamily="34" charset="0"/>
              <a:cs typeface="Tahoma" panose="020B0604030504040204" pitchFamily="34" charset="0"/>
            </a:endParaRPr>
          </a:p>
          <a:p>
            <a:pPr marL="342900" indent="-342900" algn="just">
              <a:buFont typeface="+mj-lt"/>
              <a:buAutoNum type="arabicPeriod"/>
            </a:pPr>
            <a:r>
              <a:rPr lang="ru-RU" dirty="0">
                <a:ea typeface="Tahoma" panose="020B0604030504040204" pitchFamily="34" charset="0"/>
                <a:cs typeface="Tahoma" panose="020B0604030504040204" pitchFamily="34" charset="0"/>
              </a:rPr>
              <a:t>Увеличение числа народных выступлений в стране против ужесточения </a:t>
            </a:r>
            <a:r>
              <a:rPr lang="ru-RU" dirty="0" smtClean="0">
                <a:ea typeface="Tahoma" panose="020B0604030504040204" pitchFamily="34" charset="0"/>
                <a:cs typeface="Tahoma" panose="020B0604030504040204" pitchFamily="34" charset="0"/>
              </a:rPr>
              <a:t>гнёта</a:t>
            </a:r>
          </a:p>
          <a:p>
            <a:pPr marL="342900" indent="-342900" algn="just">
              <a:buFont typeface="+mj-lt"/>
              <a:buAutoNum type="arabicPeriod"/>
            </a:pPr>
            <a:endParaRPr lang="ru-RU" dirty="0">
              <a:ea typeface="Tahoma" panose="020B0604030504040204" pitchFamily="34" charset="0"/>
              <a:cs typeface="Tahoma" panose="020B0604030504040204" pitchFamily="34" charset="0"/>
            </a:endParaRPr>
          </a:p>
          <a:p>
            <a:pPr marL="342900" indent="-342900" algn="just">
              <a:buFont typeface="+mj-lt"/>
              <a:buAutoNum type="arabicPeriod"/>
            </a:pPr>
            <a:r>
              <a:rPr lang="ru-RU" dirty="0">
                <a:ea typeface="Tahoma" panose="020B0604030504040204" pitchFamily="34" charset="0"/>
                <a:cs typeface="Tahoma" panose="020B0604030504040204" pitchFamily="34" charset="0"/>
              </a:rPr>
              <a:t>Появление в России лагеря сторонников изменения существующего строя, выступающих за обновлённую Россию (появление первых тайных обществ будущих декабристов</a:t>
            </a:r>
            <a:r>
              <a:rPr lang="ru-RU" dirty="0" smtClean="0">
                <a:ea typeface="Tahoma" panose="020B0604030504040204" pitchFamily="34" charset="0"/>
                <a:cs typeface="Tahoma" panose="020B0604030504040204" pitchFamily="34" charset="0"/>
              </a:rPr>
              <a:t>)</a:t>
            </a:r>
          </a:p>
          <a:p>
            <a:pPr marL="342900" indent="-342900" algn="just">
              <a:buFont typeface="+mj-lt"/>
              <a:buAutoNum type="arabicPeriod"/>
            </a:pPr>
            <a:endParaRPr lang="ru-RU" dirty="0">
              <a:ea typeface="Tahoma" panose="020B0604030504040204" pitchFamily="34" charset="0"/>
              <a:cs typeface="Tahoma" panose="020B0604030504040204" pitchFamily="34" charset="0"/>
            </a:endParaRPr>
          </a:p>
          <a:p>
            <a:pPr marL="342900" indent="-342900" algn="just">
              <a:buFont typeface="+mj-lt"/>
              <a:buAutoNum type="arabicPeriod"/>
            </a:pPr>
            <a:r>
              <a:rPr lang="ru-RU" dirty="0">
                <a:ea typeface="Tahoma" panose="020B0604030504040204" pitchFamily="34" charset="0"/>
                <a:cs typeface="Tahoma" panose="020B0604030504040204" pitchFamily="34" charset="0"/>
              </a:rPr>
              <a:t>Стремление императора и государственной власти навести порядок в стране путём грубой силы, давления</a:t>
            </a:r>
          </a:p>
          <a:p>
            <a:pPr marL="285750" indent="-285750" algn="just">
              <a:buFont typeface="Arial" panose="020B0604020202020204" pitchFamily="34" charset="0"/>
              <a:buChar char="•"/>
            </a:pPr>
            <a:endParaRPr lang="ru-RU" dirty="0">
              <a:ea typeface="Tahoma" panose="020B0604030504040204" pitchFamily="34" charset="0"/>
              <a:cs typeface="Tahoma" panose="020B0604030504040204" pitchFamily="34" charset="0"/>
            </a:endParaRPr>
          </a:p>
        </p:txBody>
      </p:sp>
      <p:sp>
        <p:nvSpPr>
          <p:cNvPr id="11" name="TextBox 10">
            <a:extLst>
              <a:ext uri="{FF2B5EF4-FFF2-40B4-BE49-F238E27FC236}">
                <a16:creationId xmlns="" xmlns:a16="http://schemas.microsoft.com/office/drawing/2014/main" id="{CFA35937-5001-4F1A-8673-214D292F7430}"/>
              </a:ext>
            </a:extLst>
          </p:cNvPr>
          <p:cNvSpPr txBox="1"/>
          <p:nvPr/>
        </p:nvSpPr>
        <p:spPr>
          <a:xfrm>
            <a:off x="6419694" y="5187053"/>
            <a:ext cx="5365188" cy="830997"/>
          </a:xfrm>
          <a:prstGeom prst="rect">
            <a:avLst/>
          </a:prstGeom>
          <a:noFill/>
        </p:spPr>
        <p:txBody>
          <a:bodyPr wrap="square">
            <a:spAutoFit/>
          </a:bodyPr>
          <a:lstStyle/>
          <a:p>
            <a:pPr algn="ctr"/>
            <a:r>
              <a:rPr lang="ru-RU" sz="2400" dirty="0"/>
              <a:t>Рисунок </a:t>
            </a:r>
            <a:r>
              <a:rPr lang="ru-RU" sz="2400" dirty="0" smtClean="0"/>
              <a:t>7 – </a:t>
            </a:r>
            <a:r>
              <a:rPr lang="ru-RU" sz="2400" dirty="0"/>
              <a:t>Тайное общество</a:t>
            </a:r>
          </a:p>
          <a:p>
            <a:pPr algn="ctr"/>
            <a:r>
              <a:rPr lang="ru-RU" sz="2400" dirty="0"/>
              <a:t>Декабристов 1816 г.</a:t>
            </a:r>
          </a:p>
        </p:txBody>
      </p:sp>
      <p:pic>
        <p:nvPicPr>
          <p:cNvPr id="7" name="Picture 4" descr="https://avatars.mds.yandex.net/i?id=5231ad289ef25311d58d9f76c4ba843d_l-5275190-images-thumbs&amp;n=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824" y="1497259"/>
            <a:ext cx="5710928" cy="368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09755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a:t>5</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Суть преобразований Аракчеевщины </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465825" y="1691279"/>
            <a:ext cx="7194431" cy="3477875"/>
          </a:xfrm>
          <a:prstGeom prst="rect">
            <a:avLst/>
          </a:prstGeom>
        </p:spPr>
        <p:txBody>
          <a:bodyPr wrap="square">
            <a:spAutoFit/>
          </a:bodyPr>
          <a:lstStyle/>
          <a:p>
            <a:pPr algn="just"/>
            <a:r>
              <a:rPr lang="ru-RU" sz="2000" dirty="0">
                <a:ea typeface="Tahoma" panose="020B0604030504040204" pitchFamily="34" charset="0"/>
                <a:cs typeface="Tahoma" panose="020B0604030504040204" pitchFamily="34" charset="0"/>
              </a:rPr>
              <a:t>	Главная цель внутренней политики царского правительства, в которой уже участвовал Аракчеев, состояла в том, чтобы сохранить существовавшую социально-политическую и экономическую систему. Поэтому во методах правления первой половины XIX в. доминировала тенденция, направленная на сохранение абсолютизма, привилегированного положения дворянства и крепостного состояния крестьян, поддержку православной церкви, подавление инакомыслия и предотвращения возможного революционного взрыва.</a:t>
            </a:r>
          </a:p>
        </p:txBody>
      </p:sp>
      <p:pic>
        <p:nvPicPr>
          <p:cNvPr id="5" name="Picture 2" descr="https://img.tourister.ru/files/2/7/1/6/7/2/7/7/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483" y="1286010"/>
            <a:ext cx="2930417" cy="42884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FA35937-5001-4F1A-8673-214D292F7430}"/>
              </a:ext>
            </a:extLst>
          </p:cNvPr>
          <p:cNvSpPr txBox="1"/>
          <p:nvPr/>
        </p:nvSpPr>
        <p:spPr>
          <a:xfrm>
            <a:off x="7665011" y="5574425"/>
            <a:ext cx="4254020" cy="461665"/>
          </a:xfrm>
          <a:prstGeom prst="rect">
            <a:avLst/>
          </a:prstGeom>
          <a:noFill/>
        </p:spPr>
        <p:txBody>
          <a:bodyPr wrap="square">
            <a:spAutoFit/>
          </a:bodyPr>
          <a:lstStyle/>
          <a:p>
            <a:pPr algn="ctr"/>
            <a:r>
              <a:rPr lang="ru-RU" sz="2400" dirty="0"/>
              <a:t>Рисунок 8 – </a:t>
            </a:r>
            <a:r>
              <a:rPr lang="ru-RU" sz="2400" dirty="0" err="1"/>
              <a:t>А.А.Аракчеев</a:t>
            </a:r>
            <a:endParaRPr lang="ru-RU" sz="2400" dirty="0"/>
          </a:p>
        </p:txBody>
      </p:sp>
    </p:spTree>
    <p:extLst>
      <p:ext uri="{BB962C8B-B14F-4D97-AF65-F5344CB8AC3E}">
        <p14:creationId xmlns:p14="http://schemas.microsoft.com/office/powerpoint/2010/main" val="257498085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6</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Мероприятия Аракчеевщины </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146538" y="1168401"/>
            <a:ext cx="11861431" cy="5632311"/>
          </a:xfrm>
          <a:prstGeom prst="rect">
            <a:avLst/>
          </a:prstGeom>
        </p:spPr>
        <p:txBody>
          <a:bodyPr wrap="square">
            <a:spAutoFit/>
          </a:bodyPr>
          <a:lstStyle/>
          <a:p>
            <a:pPr marL="457200" indent="-457200" algn="just">
              <a:buFont typeface="+mj-lt"/>
              <a:buAutoNum type="arabicPeriod"/>
            </a:pPr>
            <a:r>
              <a:rPr lang="ru-RU" sz="2400" b="1" dirty="0">
                <a:ea typeface="Tahoma" panose="020B0604030504040204" pitchFamily="34" charset="0"/>
                <a:cs typeface="Tahoma" panose="020B0604030504040204" pitchFamily="34" charset="0"/>
              </a:rPr>
              <a:t>Насаждение военных поселений </a:t>
            </a:r>
            <a:r>
              <a:rPr lang="ru-RU" sz="2400" dirty="0">
                <a:ea typeface="Tahoma" panose="020B0604030504040204" pitchFamily="34" charset="0"/>
                <a:cs typeface="Tahoma" panose="020B0604030504040204" pitchFamily="34" charset="0"/>
              </a:rPr>
              <a:t>(созданы в 1816 – 1817 гг.) – это метод комплектования армии в Российской империи, согласно которому солдаты должны были сочетать военную службу с сельским хозяйством. Основная цель состояла в том, чтобы добиться сокращения государственных расходов на военные нужны, так как после войны с Наполеоном казна опустела, а содержать армию уже стало очень затруднительно, поэтому Александр I решил перевести часть вооруженных сил на </a:t>
            </a:r>
            <a:r>
              <a:rPr lang="ru-RU" sz="2400" dirty="0" err="1">
                <a:ea typeface="Tahoma" panose="020B0604030504040204" pitchFamily="34" charset="0"/>
                <a:cs typeface="Tahoma" panose="020B0604030504040204" pitchFamily="34" charset="0"/>
              </a:rPr>
              <a:t>самообеспечение</a:t>
            </a:r>
            <a:r>
              <a:rPr lang="ru-RU" sz="2400" dirty="0">
                <a:ea typeface="Tahoma" panose="020B0604030504040204" pitchFamily="34" charset="0"/>
                <a:cs typeface="Tahoma" panose="020B0604030504040204" pitchFamily="34" charset="0"/>
              </a:rPr>
              <a:t>. Для этого полки прикреплялись на казённых землях к определенной местности, селу. Только в 1857 году при Александре II военные поселения были отменены, т.к. опыт их создания был </a:t>
            </a:r>
            <a:r>
              <a:rPr lang="ru-RU" sz="2400" dirty="0" smtClean="0">
                <a:ea typeface="Tahoma" panose="020B0604030504040204" pitchFamily="34" charset="0"/>
                <a:cs typeface="Tahoma" panose="020B0604030504040204" pitchFamily="34" charset="0"/>
              </a:rPr>
              <a:t>неудачным</a:t>
            </a:r>
          </a:p>
          <a:p>
            <a:pPr marL="457200" indent="-457200" algn="just">
              <a:buFont typeface="+mj-lt"/>
              <a:buAutoNum type="arabicPeriod"/>
            </a:pPr>
            <a:endParaRPr lang="ru-RU" sz="2400" dirty="0">
              <a:ea typeface="Tahoma" panose="020B0604030504040204" pitchFamily="34" charset="0"/>
              <a:cs typeface="Tahoma" panose="020B0604030504040204" pitchFamily="34" charset="0"/>
            </a:endParaRPr>
          </a:p>
          <a:p>
            <a:pPr marL="457200" indent="-457200" algn="just">
              <a:buFont typeface="+mj-lt"/>
              <a:buAutoNum type="arabicPeriod"/>
            </a:pPr>
            <a:r>
              <a:rPr lang="ru-RU" sz="2400" b="1" dirty="0">
                <a:ea typeface="Tahoma" panose="020B0604030504040204" pitchFamily="34" charset="0"/>
                <a:cs typeface="Tahoma" panose="020B0604030504040204" pitchFamily="34" charset="0"/>
              </a:rPr>
              <a:t>Ужесточение цензуры. </a:t>
            </a:r>
            <a:r>
              <a:rPr lang="ru-RU" sz="2400" dirty="0">
                <a:ea typeface="Tahoma" panose="020B0604030504040204" pitchFamily="34" charset="0"/>
                <a:cs typeface="Tahoma" panose="020B0604030504040204" pitchFamily="34" charset="0"/>
              </a:rPr>
              <a:t>Запрещено было касаться любых вопросов, связанных с государственным устройством, солдатами, крестьянами, чиновниками.</a:t>
            </a:r>
          </a:p>
        </p:txBody>
      </p:sp>
    </p:spTree>
    <p:extLst>
      <p:ext uri="{BB962C8B-B14F-4D97-AF65-F5344CB8AC3E}">
        <p14:creationId xmlns:p14="http://schemas.microsoft.com/office/powerpoint/2010/main" val="295858440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a:t>7</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Мероприятия Аракчеевщины </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146538" y="1433504"/>
            <a:ext cx="6090576" cy="4739759"/>
          </a:xfrm>
          <a:prstGeom prst="rect">
            <a:avLst/>
          </a:prstGeom>
        </p:spPr>
        <p:txBody>
          <a:bodyPr wrap="square">
            <a:spAutoFit/>
          </a:bodyPr>
          <a:lstStyle/>
          <a:p>
            <a:pPr marL="514350" indent="-514350" algn="just">
              <a:buFont typeface="+mj-lt"/>
              <a:buAutoNum type="arabicPeriod" startAt="3"/>
            </a:pPr>
            <a:r>
              <a:rPr lang="ru-RU" sz="2400" b="1" dirty="0">
                <a:ea typeface="Tahoma" panose="020B0604030504040204" pitchFamily="34" charset="0"/>
                <a:cs typeface="Tahoma" panose="020B0604030504040204" pitchFamily="34" charset="0"/>
              </a:rPr>
              <a:t>Регламентация всех сторон жизни </a:t>
            </a:r>
            <a:r>
              <a:rPr lang="ru-RU" sz="2400" b="1" dirty="0" smtClean="0">
                <a:ea typeface="Tahoma" panose="020B0604030504040204" pitchFamily="34" charset="0"/>
                <a:cs typeface="Tahoma" panose="020B0604030504040204" pitchFamily="34" charset="0"/>
              </a:rPr>
              <a:t>общества</a:t>
            </a:r>
          </a:p>
          <a:p>
            <a:pPr marL="514350" indent="-514350" algn="just">
              <a:buFont typeface="+mj-lt"/>
              <a:buAutoNum type="arabicPeriod" startAt="3"/>
            </a:pPr>
            <a:endParaRPr lang="ru-RU" sz="2400" b="1" dirty="0">
              <a:ea typeface="Tahoma" panose="020B0604030504040204" pitchFamily="34" charset="0"/>
              <a:cs typeface="Tahoma" panose="020B0604030504040204" pitchFamily="34" charset="0"/>
            </a:endParaRPr>
          </a:p>
          <a:p>
            <a:pPr marL="342900" indent="-342900" algn="just">
              <a:buFont typeface="+mj-lt"/>
              <a:buAutoNum type="arabicPeriod" startAt="3"/>
            </a:pPr>
            <a:r>
              <a:rPr lang="ru-RU" sz="2400" b="1" dirty="0">
                <a:ea typeface="Tahoma" panose="020B0604030504040204" pitchFamily="34" charset="0"/>
                <a:cs typeface="Tahoma" panose="020B0604030504040204" pitchFamily="34" charset="0"/>
              </a:rPr>
              <a:t>Запрет деятельности тайных обществ и масонских лож (1822 г</a:t>
            </a:r>
            <a:r>
              <a:rPr lang="ru-RU" sz="2400" b="1" dirty="0" smtClean="0">
                <a:ea typeface="Tahoma" panose="020B0604030504040204" pitchFamily="34" charset="0"/>
                <a:cs typeface="Tahoma" panose="020B0604030504040204" pitchFamily="34" charset="0"/>
              </a:rPr>
              <a:t>.)</a:t>
            </a:r>
          </a:p>
          <a:p>
            <a:pPr marL="342900" indent="-342900" algn="just">
              <a:buFont typeface="+mj-lt"/>
              <a:buAutoNum type="arabicPeriod" startAt="3"/>
            </a:pPr>
            <a:endParaRPr lang="ru-RU" sz="2400" b="1" dirty="0">
              <a:ea typeface="Tahoma" panose="020B0604030504040204" pitchFamily="34" charset="0"/>
              <a:cs typeface="Tahoma" panose="020B0604030504040204" pitchFamily="34" charset="0"/>
            </a:endParaRPr>
          </a:p>
          <a:p>
            <a:pPr marL="342900" indent="-342900" algn="just">
              <a:buFont typeface="+mj-lt"/>
              <a:buAutoNum type="arabicPeriod" startAt="3"/>
            </a:pPr>
            <a:r>
              <a:rPr lang="ru-RU" sz="2400" b="1" dirty="0">
                <a:ea typeface="Tahoma" panose="020B0604030504040204" pitchFamily="34" charset="0"/>
                <a:cs typeface="Tahoma" panose="020B0604030504040204" pitchFamily="34" charset="0"/>
              </a:rPr>
              <a:t>Указ, разрешающий помещикам ссылать своих крепостных крестьян в Сибирь (1822 - 1824 гг.), также крепостным крестьянам запрещается жаловаться на помещиков</a:t>
            </a:r>
          </a:p>
          <a:p>
            <a:pPr algn="just"/>
            <a:endParaRPr lang="ru-RU" sz="1200" b="1" dirty="0">
              <a:ea typeface="Tahoma" panose="020B0604030504040204" pitchFamily="34" charset="0"/>
              <a:cs typeface="Tahoma" panose="020B0604030504040204" pitchFamily="34" charset="0"/>
            </a:endParaRPr>
          </a:p>
        </p:txBody>
      </p:sp>
      <p:sp>
        <p:nvSpPr>
          <p:cNvPr id="11" name="TextBox 10">
            <a:extLst>
              <a:ext uri="{FF2B5EF4-FFF2-40B4-BE49-F238E27FC236}">
                <a16:creationId xmlns="" xmlns:a16="http://schemas.microsoft.com/office/drawing/2014/main" id="{CFA35937-5001-4F1A-8673-214D292F7430}"/>
              </a:ext>
            </a:extLst>
          </p:cNvPr>
          <p:cNvSpPr txBox="1"/>
          <p:nvPr/>
        </p:nvSpPr>
        <p:spPr>
          <a:xfrm>
            <a:off x="6574970" y="5252392"/>
            <a:ext cx="5075909" cy="369332"/>
          </a:xfrm>
          <a:prstGeom prst="rect">
            <a:avLst/>
          </a:prstGeom>
          <a:noFill/>
        </p:spPr>
        <p:txBody>
          <a:bodyPr wrap="square">
            <a:spAutoFit/>
          </a:bodyPr>
          <a:lstStyle/>
          <a:p>
            <a:pPr algn="ctr"/>
            <a:r>
              <a:rPr lang="ru-RU" dirty="0"/>
              <a:t>Рисунок </a:t>
            </a:r>
            <a:r>
              <a:rPr lang="ru-RU" dirty="0" smtClean="0"/>
              <a:t>9 </a:t>
            </a:r>
            <a:r>
              <a:rPr lang="ru-RU" dirty="0"/>
              <a:t>– </a:t>
            </a:r>
            <a:r>
              <a:rPr lang="ru-RU" dirty="0" smtClean="0"/>
              <a:t>Военные поселения</a:t>
            </a:r>
            <a:endParaRPr lang="ru-RU" dirty="0"/>
          </a:p>
        </p:txBody>
      </p:sp>
      <p:pic>
        <p:nvPicPr>
          <p:cNvPr id="7" name="Picture 2" descr="https://static.tildacdn.com/tild6634-3432-4066-b133-363764643633/23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970" y="1433504"/>
            <a:ext cx="5075909" cy="381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565583"/>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a:t>1</a:t>
            </a:r>
            <a:r>
              <a:rPr lang="ru-RU" sz="2400" dirty="0"/>
              <a:t>8</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Мероприятия Аракчеевщины </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152888" y="1118156"/>
            <a:ext cx="6782750" cy="5078313"/>
          </a:xfrm>
          <a:prstGeom prst="rect">
            <a:avLst/>
          </a:prstGeom>
        </p:spPr>
        <p:txBody>
          <a:bodyPr wrap="square">
            <a:spAutoFit/>
          </a:bodyPr>
          <a:lstStyle/>
          <a:p>
            <a:pPr algn="just">
              <a:lnSpc>
                <a:spcPct val="150000"/>
              </a:lnSpc>
            </a:pPr>
            <a:r>
              <a:rPr lang="ru-RU" dirty="0">
                <a:latin typeface="+mj-lt"/>
                <a:ea typeface="Tahoma" panose="020B0604030504040204" pitchFamily="34" charset="0"/>
                <a:cs typeface="Tahoma" panose="020B0604030504040204" pitchFamily="34" charset="0"/>
              </a:rPr>
              <a:t>Однако во внутренней политике 1815-1825 гг. свойственны не только консервативные, но и либеральные меры</a:t>
            </a:r>
            <a:r>
              <a:rPr lang="en-US" dirty="0">
                <a:latin typeface="+mj-lt"/>
                <a:ea typeface="Tahoma" panose="020B0604030504040204" pitchFamily="34" charset="0"/>
                <a:cs typeface="Tahoma" panose="020B0604030504040204" pitchFamily="34" charset="0"/>
              </a:rPr>
              <a:t>:</a:t>
            </a:r>
            <a:endParaRPr lang="ru-RU" dirty="0">
              <a:latin typeface="+mj-lt"/>
              <a:ea typeface="Tahoma" panose="020B0604030504040204" pitchFamily="34" charset="0"/>
              <a:cs typeface="Tahoma" panose="020B0604030504040204" pitchFamily="34" charset="0"/>
            </a:endParaRPr>
          </a:p>
          <a:p>
            <a:pPr marL="457200" indent="-457200" algn="just">
              <a:lnSpc>
                <a:spcPct val="150000"/>
              </a:lnSpc>
              <a:buFont typeface="+mj-lt"/>
              <a:buAutoNum type="arabicPeriod"/>
            </a:pPr>
            <a:r>
              <a:rPr lang="ru-RU" dirty="0">
                <a:latin typeface="+mj-lt"/>
                <a:ea typeface="Tahoma" panose="020B0604030504040204" pitchFamily="34" charset="0"/>
                <a:cs typeface="Tahoma" panose="020B0604030504040204" pitchFamily="34" charset="0"/>
              </a:rPr>
              <a:t>Ноябрь 1815 г. – дарована Александром </a:t>
            </a:r>
            <a:r>
              <a:rPr lang="en-US" dirty="0">
                <a:latin typeface="+mj-lt"/>
                <a:ea typeface="Tahoma" panose="020B0604030504040204" pitchFamily="34" charset="0"/>
                <a:cs typeface="Tahoma" panose="020B0604030504040204" pitchFamily="34" charset="0"/>
              </a:rPr>
              <a:t>I </a:t>
            </a:r>
            <a:r>
              <a:rPr lang="ru-RU" dirty="0">
                <a:latin typeface="+mj-lt"/>
                <a:ea typeface="Tahoma" panose="020B0604030504040204" pitchFamily="34" charset="0"/>
                <a:cs typeface="Tahoma" panose="020B0604030504040204" pitchFamily="34" charset="0"/>
              </a:rPr>
              <a:t>Конституция Польше</a:t>
            </a:r>
          </a:p>
          <a:p>
            <a:pPr marL="457200" indent="-457200" algn="just">
              <a:lnSpc>
                <a:spcPct val="150000"/>
              </a:lnSpc>
              <a:buFont typeface="+mj-lt"/>
              <a:buAutoNum type="arabicPeriod"/>
            </a:pPr>
            <a:r>
              <a:rPr lang="ru-RU" dirty="0">
                <a:latin typeface="+mj-lt"/>
                <a:ea typeface="Tahoma" panose="020B0604030504040204" pitchFamily="34" charset="0"/>
                <a:cs typeface="Tahoma" panose="020B0604030504040204" pitchFamily="34" charset="0"/>
              </a:rPr>
              <a:t>1820 г. – разработка Государственной Уставной грамоты для России на основе польской конституции. Это был реформаторский проект конституции Российской империи, разработанный под руководством </a:t>
            </a:r>
            <a:r>
              <a:rPr lang="ru-RU" dirty="0" err="1">
                <a:latin typeface="+mj-lt"/>
                <a:ea typeface="Tahoma" panose="020B0604030504040204" pitchFamily="34" charset="0"/>
                <a:cs typeface="Tahoma" panose="020B0604030504040204" pitchFamily="34" charset="0"/>
              </a:rPr>
              <a:t>Н.Н.Новосильцева</a:t>
            </a:r>
            <a:endParaRPr lang="ru-RU" dirty="0">
              <a:latin typeface="+mj-lt"/>
              <a:ea typeface="Tahoma" panose="020B0604030504040204" pitchFamily="34" charset="0"/>
              <a:cs typeface="Tahoma" panose="020B0604030504040204" pitchFamily="34" charset="0"/>
            </a:endParaRPr>
          </a:p>
          <a:p>
            <a:pPr marL="457200" indent="-457200" algn="just">
              <a:lnSpc>
                <a:spcPct val="150000"/>
              </a:lnSpc>
              <a:buFont typeface="+mj-lt"/>
              <a:buAutoNum type="arabicPeriod"/>
            </a:pPr>
            <a:r>
              <a:rPr lang="ru-RU" dirty="0">
                <a:latin typeface="+mj-lt"/>
                <a:ea typeface="Tahoma" panose="020B0604030504040204" pitchFamily="34" charset="0"/>
                <a:cs typeface="Tahoma" panose="020B0604030504040204" pitchFamily="34" charset="0"/>
              </a:rPr>
              <a:t>1818 г. Секретная разработка проектов отмены крепостного права в России. </a:t>
            </a:r>
          </a:p>
        </p:txBody>
      </p:sp>
      <p:pic>
        <p:nvPicPr>
          <p:cNvPr id="5" name="Picture 2" descr="https://avatars.mds.yandex.net/i?id=b84b4b962fb7e1f6e3f6e29e885291c0_l-4077803-images-thumbs&amp;n=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805" y="1118156"/>
            <a:ext cx="3366095" cy="40987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FA35937-5001-4F1A-8673-214D292F7430}"/>
              </a:ext>
            </a:extLst>
          </p:cNvPr>
          <p:cNvSpPr txBox="1"/>
          <p:nvPr/>
        </p:nvSpPr>
        <p:spPr>
          <a:xfrm>
            <a:off x="6916897" y="5216902"/>
            <a:ext cx="5075909" cy="369332"/>
          </a:xfrm>
          <a:prstGeom prst="rect">
            <a:avLst/>
          </a:prstGeom>
          <a:noFill/>
        </p:spPr>
        <p:txBody>
          <a:bodyPr wrap="square">
            <a:spAutoFit/>
          </a:bodyPr>
          <a:lstStyle/>
          <a:p>
            <a:pPr algn="ctr"/>
            <a:r>
              <a:rPr lang="ru-RU" dirty="0" smtClean="0"/>
              <a:t>Рисунок </a:t>
            </a:r>
            <a:r>
              <a:rPr lang="en-US" dirty="0" smtClean="0"/>
              <a:t> 10</a:t>
            </a:r>
            <a:r>
              <a:rPr lang="ru-RU" dirty="0"/>
              <a:t> – </a:t>
            </a:r>
            <a:r>
              <a:rPr lang="ru-RU" dirty="0" err="1" smtClean="0"/>
              <a:t>Н.Н.Новосильцев</a:t>
            </a:r>
            <a:endParaRPr lang="ru-RU" dirty="0"/>
          </a:p>
        </p:txBody>
      </p:sp>
    </p:spTree>
    <p:extLst>
      <p:ext uri="{BB962C8B-B14F-4D97-AF65-F5344CB8AC3E}">
        <p14:creationId xmlns:p14="http://schemas.microsoft.com/office/powerpoint/2010/main" val="404520072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4351734" y="314761"/>
            <a:ext cx="3537744"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Содержание</a:t>
            </a:r>
          </a:p>
        </p:txBody>
      </p:sp>
      <p:sp>
        <p:nvSpPr>
          <p:cNvPr id="14" name="Прямоугольник 13"/>
          <p:cNvSpPr/>
          <p:nvPr/>
        </p:nvSpPr>
        <p:spPr>
          <a:xfrm>
            <a:off x="209725" y="1418074"/>
            <a:ext cx="12348594" cy="2492990"/>
          </a:xfrm>
          <a:prstGeom prst="rect">
            <a:avLst/>
          </a:prstGeom>
        </p:spPr>
        <p:txBody>
          <a:bodyPr wrap="square">
            <a:spAutoFit/>
          </a:bodyPr>
          <a:lstStyle/>
          <a:p>
            <a:r>
              <a:rPr lang="ru-RU" sz="1600" dirty="0">
                <a:latin typeface="Tahoma" panose="020B0604030504040204" pitchFamily="34" charset="0"/>
                <a:ea typeface="Tahoma" panose="020B0604030504040204" pitchFamily="34" charset="0"/>
                <a:cs typeface="Tahoma" panose="020B0604030504040204" pitchFamily="34" charset="0"/>
              </a:rPr>
              <a:t>Введение…………………………………………....…………..…...............................</a:t>
            </a:r>
            <a:r>
              <a:rPr lang="en-US" sz="1600" dirty="0">
                <a:latin typeface="Tahoma" panose="020B0604030504040204" pitchFamily="34" charset="0"/>
                <a:ea typeface="Tahoma" panose="020B0604030504040204" pitchFamily="34" charset="0"/>
                <a:cs typeface="Tahoma" panose="020B0604030504040204" pitchFamily="34" charset="0"/>
              </a:rPr>
              <a:t>.......................</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1. Александр I: царь-реформатор. Негласный комитет. М.М. Сперанский и его план государственных </a:t>
            </a:r>
            <a:r>
              <a:rPr lang="ru-RU" sz="1600" dirty="0" smtClean="0">
                <a:latin typeface="Tahoma" panose="020B0604030504040204" pitchFamily="34" charset="0"/>
                <a:ea typeface="Tahoma" panose="020B0604030504040204" pitchFamily="34" charset="0"/>
                <a:cs typeface="Tahoma" panose="020B0604030504040204" pitchFamily="34" charset="0"/>
              </a:rPr>
              <a:t>преобразований</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2. Александр </a:t>
            </a:r>
            <a:r>
              <a:rPr lang="en-US" sz="1600" dirty="0">
                <a:latin typeface="Tahoma" panose="020B0604030504040204" pitchFamily="34" charset="0"/>
                <a:ea typeface="Tahoma" panose="020B0604030504040204" pitchFamily="34" charset="0"/>
                <a:cs typeface="Tahoma" panose="020B0604030504040204" pitchFamily="34" charset="0"/>
              </a:rPr>
              <a:t>I: </a:t>
            </a:r>
            <a:r>
              <a:rPr lang="ru-RU" sz="1600" dirty="0">
                <a:latin typeface="Tahoma" panose="020B0604030504040204" pitchFamily="34" charset="0"/>
                <a:ea typeface="Tahoma" panose="020B0604030504040204" pitchFamily="34" charset="0"/>
                <a:cs typeface="Tahoma" panose="020B0604030504040204" pitchFamily="34" charset="0"/>
              </a:rPr>
              <a:t>царь-консерватор. </a:t>
            </a:r>
            <a:r>
              <a:rPr lang="ru-RU" sz="1600" dirty="0" smtClean="0">
                <a:latin typeface="Tahoma" panose="020B0604030504040204" pitchFamily="34" charset="0"/>
                <a:ea typeface="Tahoma" panose="020B0604030504040204" pitchFamily="34" charset="0"/>
                <a:cs typeface="Tahoma" panose="020B0604030504040204" pitchFamily="34" charset="0"/>
              </a:rPr>
              <a:t>Аракчеевщина…</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3</a:t>
            </a:r>
            <a:r>
              <a:rPr lang="ru-RU" sz="1600" dirty="0">
                <a:latin typeface="Tahoma" panose="020B0604030504040204" pitchFamily="34" charset="0"/>
                <a:ea typeface="Tahoma" panose="020B0604030504040204" pitchFamily="34" charset="0"/>
                <a:cs typeface="Tahoma" panose="020B0604030504040204" pitchFamily="34" charset="0"/>
              </a:rPr>
              <a:t>. Декабристы: причины, социальный состав, идеи, цели и </a:t>
            </a:r>
            <a:r>
              <a:rPr lang="ru-RU" sz="1600" dirty="0" smtClean="0">
                <a:latin typeface="Tahoma" panose="020B0604030504040204" pitchFamily="34" charset="0"/>
                <a:ea typeface="Tahoma" panose="020B0604030504040204" pitchFamily="34" charset="0"/>
                <a:cs typeface="Tahoma" panose="020B0604030504040204" pitchFamily="34" charset="0"/>
              </a:rPr>
              <a:t>задачи. Восстание </a:t>
            </a:r>
            <a:r>
              <a:rPr lang="ru-RU" sz="1600" dirty="0">
                <a:latin typeface="Tahoma" panose="020B0604030504040204" pitchFamily="34" charset="0"/>
                <a:ea typeface="Tahoma" panose="020B0604030504040204" pitchFamily="34" charset="0"/>
                <a:cs typeface="Tahoma" panose="020B0604030504040204" pitchFamily="34" charset="0"/>
              </a:rPr>
              <a:t>на Сенатской </a:t>
            </a:r>
            <a:r>
              <a:rPr lang="ru-RU" sz="1600" dirty="0" smtClean="0">
                <a:latin typeface="Tahoma" panose="020B0604030504040204" pitchFamily="34" charset="0"/>
                <a:ea typeface="Tahoma" panose="020B0604030504040204" pitchFamily="34" charset="0"/>
                <a:cs typeface="Tahoma" panose="020B0604030504040204" pitchFamily="34" charset="0"/>
              </a:rPr>
              <a:t>площади. </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Процесс декабристов…</a:t>
            </a:r>
            <a:r>
              <a:rPr lang="en-US" sz="1600" dirty="0" smtClean="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
            </a:r>
            <a:br>
              <a:rPr lang="en-US" sz="1600" dirty="0">
                <a:latin typeface="Tahoma" panose="020B0604030504040204" pitchFamily="34" charset="0"/>
                <a:ea typeface="Tahoma" panose="020B0604030504040204" pitchFamily="34" charset="0"/>
                <a:cs typeface="Tahoma" panose="020B0604030504040204" pitchFamily="34" charset="0"/>
              </a:rPr>
            </a:br>
            <a:r>
              <a:rPr lang="ru-RU" sz="1600" dirty="0">
                <a:latin typeface="Tahoma" panose="020B0604030504040204" pitchFamily="34" charset="0"/>
                <a:ea typeface="Tahoma" panose="020B0604030504040204" pitchFamily="34" charset="0"/>
                <a:cs typeface="Tahoma" panose="020B0604030504040204" pitchFamily="34" charset="0"/>
              </a:rPr>
              <a:t>4. Дальнейшая консервация режима при Николае I. Проекты </a:t>
            </a:r>
            <a:r>
              <a:rPr lang="ru-RU" sz="1600" dirty="0" smtClean="0">
                <a:latin typeface="Tahoma" panose="020B0604030504040204" pitchFamily="34" charset="0"/>
                <a:ea typeface="Tahoma" panose="020B0604030504040204" pitchFamily="34" charset="0"/>
                <a:cs typeface="Tahoma" panose="020B0604030504040204" pitchFamily="34" charset="0"/>
              </a:rPr>
              <a:t>преобразований…</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5. Русское общество в первой половине XIX в.: дворянство, разночинцы, крестьяне, </a:t>
            </a:r>
            <a:r>
              <a:rPr lang="ru-RU" sz="1600" dirty="0" smtClean="0">
                <a:latin typeface="Tahoma" panose="020B0604030504040204" pitchFamily="34" charset="0"/>
                <a:ea typeface="Tahoma" panose="020B0604030504040204" pitchFamily="34" charset="0"/>
                <a:cs typeface="Tahoma" panose="020B0604030504040204" pitchFamily="34" charset="0"/>
              </a:rPr>
              <a:t>горожане…</a:t>
            </a:r>
            <a:r>
              <a:rPr lang="en-US" sz="1600" dirty="0" smtClean="0">
                <a:latin typeface="Tahoma" panose="020B0604030504040204" pitchFamily="34" charset="0"/>
                <a:ea typeface="Tahoma" panose="020B0604030504040204" pitchFamily="34" charset="0"/>
                <a:cs typeface="Tahoma" panose="020B0604030504040204" pitchFamily="34" charset="0"/>
              </a:rPr>
              <a:t>……………………………………….</a:t>
            </a:r>
          </a:p>
          <a:p>
            <a:r>
              <a:rPr lang="ru-RU" sz="1600" dirty="0" smtClean="0">
                <a:latin typeface="Tahoma" panose="020B0604030504040204" pitchFamily="34" charset="0"/>
                <a:ea typeface="Tahoma" panose="020B0604030504040204" pitchFamily="34" charset="0"/>
                <a:cs typeface="Tahoma" panose="020B0604030504040204" pitchFamily="34" charset="0"/>
              </a:rPr>
              <a:t>Заключение………………………………………...……….....................................................................................................</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Список использованных источников</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r>
              <a:rPr lang="ru-RU" sz="1200" dirty="0">
                <a:latin typeface="Tahoma" panose="020B0604030504040204" pitchFamily="34" charset="0"/>
                <a:ea typeface="Tahoma" panose="020B0604030504040204" pitchFamily="34" charset="0"/>
                <a:cs typeface="Tahoma" panose="020B0604030504040204" pitchFamily="34" charset="0"/>
              </a:rPr>
              <a:t/>
            </a:r>
            <a:br>
              <a:rPr lang="ru-RU" sz="1200" dirty="0">
                <a:latin typeface="Tahoma" panose="020B0604030504040204" pitchFamily="34" charset="0"/>
                <a:ea typeface="Tahoma" panose="020B0604030504040204" pitchFamily="34" charset="0"/>
                <a:cs typeface="Tahoma" panose="020B0604030504040204" pitchFamily="34" charset="0"/>
              </a:rPr>
            </a:br>
            <a:endParaRPr lang="ru-RU" sz="1200" dirty="0">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a:extLst>
              <a:ext uri="{FF2B5EF4-FFF2-40B4-BE49-F238E27FC236}">
                <a16:creationId xmlns="" xmlns:a16="http://schemas.microsoft.com/office/drawing/2014/main" id="{69B08EC1-B669-1309-53E3-AF63B30E4449}"/>
              </a:ext>
            </a:extLst>
          </p:cNvPr>
          <p:cNvSpPr/>
          <p:nvPr/>
        </p:nvSpPr>
        <p:spPr>
          <a:xfrm>
            <a:off x="11819934" y="1418074"/>
            <a:ext cx="573402" cy="2554545"/>
          </a:xfrm>
          <a:prstGeom prst="rect">
            <a:avLst/>
          </a:prstGeom>
        </p:spPr>
        <p:txBody>
          <a:bodyPr wrap="square">
            <a:spAutoFit/>
          </a:bodyPr>
          <a:lstStyle/>
          <a:p>
            <a:r>
              <a:rPr lang="ru-RU" sz="1600" dirty="0">
                <a:latin typeface="Tahoma" panose="020B0604030504040204" pitchFamily="34" charset="0"/>
                <a:ea typeface="Tahoma" panose="020B0604030504040204" pitchFamily="34" charset="0"/>
                <a:cs typeface="Tahoma" panose="020B0604030504040204" pitchFamily="34" charset="0"/>
              </a:rPr>
              <a:t>1</a:t>
            </a:r>
            <a:br>
              <a:rPr lang="ru-RU" sz="1600" dirty="0">
                <a:latin typeface="Tahoma" panose="020B0604030504040204" pitchFamily="34" charset="0"/>
                <a:ea typeface="Tahoma" panose="020B0604030504040204" pitchFamily="34" charset="0"/>
                <a:cs typeface="Tahoma" panose="020B0604030504040204" pitchFamily="34" charset="0"/>
              </a:rPr>
            </a:br>
            <a:r>
              <a:rPr lang="ru-RU" sz="1600" dirty="0">
                <a:latin typeface="Tahoma" panose="020B0604030504040204" pitchFamily="34" charset="0"/>
                <a:ea typeface="Tahoma" panose="020B0604030504040204" pitchFamily="34" charset="0"/>
                <a:cs typeface="Tahoma" panose="020B0604030504040204" pitchFamily="34" charset="0"/>
              </a:rPr>
              <a:t>5</a:t>
            </a:r>
          </a:p>
          <a:p>
            <a:r>
              <a:rPr lang="ru-RU" sz="1600" dirty="0" smtClean="0">
                <a:latin typeface="Tahoma" panose="020B0604030504040204" pitchFamily="34" charset="0"/>
                <a:ea typeface="Tahoma" panose="020B0604030504040204" pitchFamily="34" charset="0"/>
                <a:cs typeface="Tahoma" panose="020B0604030504040204" pitchFamily="34" charset="0"/>
              </a:rPr>
              <a:t>13</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20</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24</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28</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33</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34</a:t>
            </a:r>
            <a:endParaRPr lang="ru-RU" sz="1600" dirty="0">
              <a:latin typeface="Tahoma" panose="020B0604030504040204" pitchFamily="34" charset="0"/>
              <a:ea typeface="Tahoma" panose="020B0604030504040204" pitchFamily="34" charset="0"/>
              <a:cs typeface="Tahoma" panose="020B0604030504040204" pitchFamily="34" charset="0"/>
            </a:endParaRPr>
          </a:p>
          <a:p>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99380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58450" y="-11723"/>
            <a:ext cx="679450" cy="461665"/>
          </a:xfrm>
          <a:prstGeom prst="rect">
            <a:avLst/>
          </a:prstGeom>
          <a:noFill/>
        </p:spPr>
        <p:txBody>
          <a:bodyPr wrap="square" rtlCol="0">
            <a:spAutoFit/>
          </a:bodyPr>
          <a:lstStyle/>
          <a:p>
            <a:pPr algn="ctr"/>
            <a:r>
              <a:rPr lang="en-US" sz="2400" dirty="0"/>
              <a:t>1</a:t>
            </a:r>
            <a:r>
              <a:rPr lang="ru-RU" sz="2400" dirty="0"/>
              <a:t>9</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Итоги Аракчеевщины </a:t>
            </a:r>
          </a:p>
        </p:txBody>
      </p:sp>
      <p:sp>
        <p:nvSpPr>
          <p:cNvPr id="2" name="Прямоугольник 1">
            <a:extLst>
              <a:ext uri="{FF2B5EF4-FFF2-40B4-BE49-F238E27FC236}">
                <a16:creationId xmlns="" xmlns:a16="http://schemas.microsoft.com/office/drawing/2014/main" id="{55EEF861-0EDC-7896-7D6A-07F0A9E06D3A}"/>
              </a:ext>
            </a:extLst>
          </p:cNvPr>
          <p:cNvSpPr/>
          <p:nvPr/>
        </p:nvSpPr>
        <p:spPr>
          <a:xfrm>
            <a:off x="127488" y="1166842"/>
            <a:ext cx="11791462" cy="5262979"/>
          </a:xfrm>
          <a:prstGeom prst="rect">
            <a:avLst/>
          </a:prstGeom>
        </p:spPr>
        <p:txBody>
          <a:bodyPr wrap="square">
            <a:spAutoFit/>
          </a:bodyPr>
          <a:lstStyle/>
          <a:p>
            <a:pPr algn="just"/>
            <a:r>
              <a:rPr lang="ru-RU" sz="2400" dirty="0">
                <a:ea typeface="Tahoma" panose="020B0604030504040204" pitchFamily="34" charset="0"/>
                <a:cs typeface="Tahoma" panose="020B0604030504040204" pitchFamily="34" charset="0"/>
              </a:rPr>
              <a:t>	Инициатором военных поселений выступил император, но вся тяжесть и ответственность за их провал легла на Аракчеева. Именно его обвинили в том, что в военных поселениях солдаты не чувствовали себя людьми и терпели “скотское” отношение, тогда как освобожденное от службы население испытывало на себе весь гнет полицейского режима. </a:t>
            </a:r>
            <a:endParaRPr lang="en-US" sz="2400" dirty="0" smtClean="0">
              <a:ea typeface="Tahoma" panose="020B0604030504040204" pitchFamily="34" charset="0"/>
              <a:cs typeface="Tahoma" panose="020B0604030504040204" pitchFamily="34" charset="0"/>
            </a:endParaRPr>
          </a:p>
          <a:p>
            <a:pPr algn="just"/>
            <a:endParaRPr lang="ru-RU" sz="2400" dirty="0">
              <a:ea typeface="Tahoma" panose="020B0604030504040204" pitchFamily="34" charset="0"/>
              <a:cs typeface="Tahoma" panose="020B0604030504040204" pitchFamily="34" charset="0"/>
            </a:endParaRPr>
          </a:p>
          <a:p>
            <a:pPr algn="just"/>
            <a:r>
              <a:rPr lang="ru-RU" sz="2400" dirty="0">
                <a:ea typeface="Tahoma" panose="020B0604030504040204" pitchFamily="34" charset="0"/>
                <a:cs typeface="Tahoma" panose="020B0604030504040204" pitchFamily="34" charset="0"/>
              </a:rPr>
              <a:t>	Возникали восстания в Новгородской губернии (1817, 1831 г.) и Чугуеве (1819 г.), которые пришлось жестоко подавить. Перед судом предстало не менее 3 тысяч человек</a:t>
            </a:r>
            <a:r>
              <a:rPr lang="ru-RU" sz="2400" dirty="0" smtClean="0">
                <a:ea typeface="Tahoma" panose="020B0604030504040204" pitchFamily="34" charset="0"/>
                <a:cs typeface="Tahoma" panose="020B0604030504040204" pitchFamily="34" charset="0"/>
              </a:rPr>
              <a:t>.</a:t>
            </a:r>
            <a:endParaRPr lang="en-US" sz="2400" dirty="0" smtClean="0">
              <a:ea typeface="Tahoma" panose="020B0604030504040204" pitchFamily="34" charset="0"/>
              <a:cs typeface="Tahoma" panose="020B0604030504040204" pitchFamily="34" charset="0"/>
            </a:endParaRPr>
          </a:p>
          <a:p>
            <a:pPr algn="just"/>
            <a:endParaRPr lang="ru-RU" sz="2400" dirty="0">
              <a:ea typeface="Tahoma" panose="020B0604030504040204" pitchFamily="34" charset="0"/>
              <a:cs typeface="Tahoma" panose="020B0604030504040204" pitchFamily="34" charset="0"/>
            </a:endParaRPr>
          </a:p>
          <a:p>
            <a:pPr algn="just"/>
            <a:r>
              <a:rPr lang="ru-RU" sz="2400" dirty="0">
                <a:ea typeface="Tahoma" panose="020B0604030504040204" pitchFamily="34" charset="0"/>
                <a:cs typeface="Tahoma" panose="020B0604030504040204" pitchFamily="34" charset="0"/>
              </a:rPr>
              <a:t>	Аракчеев осуществил преобразование русской артиллерии и тем самым внес огромнейший вклад в победу страны в 1812 году. Он в целом олицетворял надежды большинства дворян на стабильность системы, а не на реформы</a:t>
            </a:r>
          </a:p>
        </p:txBody>
      </p:sp>
    </p:spTree>
    <p:extLst>
      <p:ext uri="{BB962C8B-B14F-4D97-AF65-F5344CB8AC3E}">
        <p14:creationId xmlns:p14="http://schemas.microsoft.com/office/powerpoint/2010/main" val="108045738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a:t>20</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Мятеж на сенатской площади 14 декабря 1825 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36417" y="1056563"/>
            <a:ext cx="11323611" cy="5632311"/>
          </a:xfrm>
          <a:prstGeom prst="rect">
            <a:avLst/>
          </a:prstGeom>
        </p:spPr>
        <p:txBody>
          <a:bodyPr wrap="square">
            <a:spAutoFit/>
          </a:bodyPr>
          <a:lstStyle/>
          <a:p>
            <a:pPr algn="just">
              <a:lnSpc>
                <a:spcPct val="150000"/>
              </a:lnSpc>
            </a:pPr>
            <a:r>
              <a:rPr lang="ru-RU" sz="1200" b="1" dirty="0">
                <a:ea typeface="Tahoma" panose="020B0604030504040204" pitchFamily="34" charset="0"/>
                <a:cs typeface="Tahoma" panose="020B0604030504040204" pitchFamily="34" charset="0"/>
              </a:rPr>
              <a:t>Декабристы</a:t>
            </a:r>
            <a:r>
              <a:rPr lang="ru-RU" sz="1200" dirty="0">
                <a:ea typeface="Tahoma" panose="020B0604030504040204" pitchFamily="34" charset="0"/>
                <a:cs typeface="Tahoma" panose="020B0604030504040204" pitchFamily="34" charset="0"/>
              </a:rPr>
              <a:t> — участники российского антиправительственного движения, члены различных тайных обществ второй половины 1810-х — первой половины 1820-х гг.</a:t>
            </a:r>
            <a:endParaRPr lang="ru-RU" sz="1200" dirty="0" smtClean="0">
              <a:ea typeface="Tahoma" panose="020B0604030504040204" pitchFamily="34" charset="0"/>
              <a:cs typeface="Tahoma" panose="020B0604030504040204" pitchFamily="34" charset="0"/>
            </a:endParaRPr>
          </a:p>
          <a:p>
            <a:pPr algn="just">
              <a:lnSpc>
                <a:spcPct val="150000"/>
              </a:lnSpc>
            </a:pPr>
            <a:endParaRPr lang="ru-RU" sz="1200" dirty="0" smtClean="0">
              <a:ea typeface="Tahoma" panose="020B0604030504040204" pitchFamily="34" charset="0"/>
              <a:cs typeface="Tahoma" panose="020B0604030504040204" pitchFamily="34" charset="0"/>
            </a:endParaRPr>
          </a:p>
          <a:p>
            <a:pPr algn="just">
              <a:lnSpc>
                <a:spcPct val="150000"/>
              </a:lnSpc>
            </a:pPr>
            <a:r>
              <a:rPr lang="ru-RU" sz="1200" dirty="0" smtClean="0">
                <a:ea typeface="Tahoma" panose="020B0604030504040204" pitchFamily="34" charset="0"/>
                <a:cs typeface="Tahoma" panose="020B0604030504040204" pitchFamily="34" charset="0"/>
              </a:rPr>
              <a:t>Члены </a:t>
            </a:r>
            <a:r>
              <a:rPr lang="ru-RU" sz="1200" dirty="0">
                <a:ea typeface="Tahoma" panose="020B0604030504040204" pitchFamily="34" charset="0"/>
                <a:cs typeface="Tahoma" panose="020B0604030504040204" pitchFamily="34" charset="0"/>
              </a:rPr>
              <a:t>Южного и Северного обществ давно готовились к военному выступлению, но оно должно было произойти позднее, по их замыслам, в мае 1826 г., на юге, во время смотра войск Александром I. Узнав о его скоропостижной смерти и сумятице вокруг наследника престола, члены Северного общества решили вывести 14 декабря на Сенатскую площадь Петербурга Московский и Гренадерский гвардейские полки и Гвардейский морской экипаж. По их замыслам, войска должны были отказаться от присяги Николаю Павловичу, а Государственный совет должен был провозгласить Манифест к русскому народу об уничтожении самодержавия, крепостного права, введении гражданских свобод для всего населения России и созыве Учредительного собрания.</a:t>
            </a:r>
          </a:p>
          <a:p>
            <a:pPr algn="just">
              <a:lnSpc>
                <a:spcPct val="150000"/>
              </a:lnSpc>
            </a:pPr>
            <a:endParaRPr lang="ru-RU" sz="1200" dirty="0">
              <a:ea typeface="Tahoma" panose="020B0604030504040204" pitchFamily="34" charset="0"/>
              <a:cs typeface="Tahoma" panose="020B0604030504040204" pitchFamily="34" charset="0"/>
            </a:endParaRPr>
          </a:p>
          <a:p>
            <a:pPr algn="just">
              <a:lnSpc>
                <a:spcPct val="150000"/>
              </a:lnSpc>
            </a:pPr>
            <a:r>
              <a:rPr lang="ru-RU" sz="1200" dirty="0">
                <a:ea typeface="Tahoma" panose="020B0604030504040204" pitchFamily="34" charset="0"/>
                <a:cs typeface="Tahoma" panose="020B0604030504040204" pitchFamily="34" charset="0"/>
              </a:rPr>
              <a:t>Кондратий Фёдорович Рылеев, руководитель Северного общества, стал главным организатором восстания декабристов. 13 декабря заговорщики собирались на набережной Мойки, где жила семья Рылеевых. На тайном совещании Северного общества диктатором восстания был назначен князь Сергей Петрович Трубецкой (1790–1860), заместителем — князь Евгений Петрович Оболенский (1796–1865). Однако восставшие повели себя крайне </a:t>
            </a:r>
            <a:r>
              <a:rPr lang="ru-RU" sz="1200" dirty="0" err="1">
                <a:ea typeface="Tahoma" panose="020B0604030504040204" pitchFamily="34" charset="0"/>
                <a:cs typeface="Tahoma" panose="020B0604030504040204" pitchFamily="34" charset="0"/>
              </a:rPr>
              <a:t>неорганизованно</a:t>
            </a:r>
            <a:r>
              <a:rPr lang="ru-RU" sz="1200" dirty="0">
                <a:ea typeface="Tahoma" panose="020B0604030504040204" pitchFamily="34" charset="0"/>
                <a:cs typeface="Tahoma" panose="020B0604030504040204" pitchFamily="34" charset="0"/>
              </a:rPr>
              <a:t>, поднятые на мятеж солдаты Московского полка, гренадеры и моряки Гвардейского экипажа опоздали к началу присяги Сената и простояли всё дальнейшее время в бездействии на Сенатской площади. Капитан А. И. Якубович не повёл матросов на захват Зимнего дворца и не арестовал царскую семью, потому что опасался за жизни царствующих особ</a:t>
            </a:r>
            <a:r>
              <a:rPr lang="ru-RU" sz="1200" dirty="0" smtClean="0">
                <a:ea typeface="Tahoma" panose="020B0604030504040204" pitchFamily="34" charset="0"/>
                <a:cs typeface="Tahoma" panose="020B0604030504040204" pitchFamily="34" charset="0"/>
              </a:rPr>
              <a:t>.</a:t>
            </a:r>
          </a:p>
          <a:p>
            <a:pPr algn="just">
              <a:lnSpc>
                <a:spcPct val="150000"/>
              </a:lnSpc>
            </a:pPr>
            <a:endParaRPr lang="ru-RU" sz="1200" dirty="0">
              <a:ea typeface="Tahoma" panose="020B0604030504040204" pitchFamily="34" charset="0"/>
              <a:cs typeface="Tahoma" panose="020B0604030504040204" pitchFamily="34" charset="0"/>
            </a:endParaRPr>
          </a:p>
          <a:p>
            <a:pPr algn="just">
              <a:lnSpc>
                <a:spcPct val="150000"/>
              </a:lnSpc>
            </a:pPr>
            <a:r>
              <a:rPr lang="ru-RU" sz="1200" b="1" dirty="0">
                <a:ea typeface="Tahoma" panose="020B0604030504040204" pitchFamily="34" charset="0"/>
                <a:cs typeface="Tahoma" panose="020B0604030504040204" pitchFamily="34" charset="0"/>
              </a:rPr>
              <a:t>Диктатор восстания </a:t>
            </a:r>
            <a:r>
              <a:rPr lang="ru-RU" sz="1200" dirty="0">
                <a:ea typeface="Tahoma" panose="020B0604030504040204" pitchFamily="34" charset="0"/>
                <a:cs typeface="Tahoma" panose="020B0604030504040204" pitchFamily="34" charset="0"/>
              </a:rPr>
              <a:t>— военный руководитель массового организованного выступления против правительственной власти с целью её свержения.</a:t>
            </a:r>
          </a:p>
        </p:txBody>
      </p:sp>
    </p:spTree>
    <p:extLst>
      <p:ext uri="{BB962C8B-B14F-4D97-AF65-F5344CB8AC3E}">
        <p14:creationId xmlns:p14="http://schemas.microsoft.com/office/powerpoint/2010/main" val="365559645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21</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Мятеж на сенатской площади 14 декабря 1825 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36417" y="1056563"/>
            <a:ext cx="4629198" cy="4898842"/>
          </a:xfrm>
          <a:prstGeom prst="rect">
            <a:avLst/>
          </a:prstGeom>
        </p:spPr>
        <p:txBody>
          <a:bodyPr wrap="square">
            <a:spAutoFit/>
          </a:bodyPr>
          <a:lstStyle/>
          <a:p>
            <a:pPr algn="just">
              <a:lnSpc>
                <a:spcPct val="150000"/>
              </a:lnSpc>
            </a:pPr>
            <a:r>
              <a:rPr lang="ru-RU" sz="1400" dirty="0"/>
              <a:t>Воинские части восставших собирались на Сенатской площади крайне медленно и в разное время. К 11 часам дня на Сенатскую площадь свои части Московского полка вывели офицеры А. А. Бестужев-Марлинский и Д. А. Щепин-Ростовский, к часу дня к ним присоединились матросы-гвардейцы и гренадерский полк. Всего было выведено около 3 тыс. военных, тридцать из которых были офицерами. Полки выстроились в виде каре около памятника Петру I. Каре было проверенным и оправдавшим себя боевым построением в форме четырёхугольника, обеспечивавшим как оборону, так и нападение на противника с четырёх сторон. </a:t>
            </a:r>
          </a:p>
        </p:txBody>
      </p:sp>
      <p:pic>
        <p:nvPicPr>
          <p:cNvPr id="4098" name="Picture 2" descr="https://u.foxford.ngcdn.ru/uploads/tinymce_file/file/68590/dcc5f26e872f79d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523" y="801722"/>
            <a:ext cx="5137879" cy="49595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CFA35937-5001-4F1A-8673-214D292F7430}"/>
              </a:ext>
            </a:extLst>
          </p:cNvPr>
          <p:cNvSpPr txBox="1"/>
          <p:nvPr/>
        </p:nvSpPr>
        <p:spPr>
          <a:xfrm>
            <a:off x="4954540" y="5702171"/>
            <a:ext cx="5371844" cy="646331"/>
          </a:xfrm>
          <a:prstGeom prst="rect">
            <a:avLst/>
          </a:prstGeom>
          <a:noFill/>
        </p:spPr>
        <p:txBody>
          <a:bodyPr wrap="square">
            <a:spAutoFit/>
          </a:bodyPr>
          <a:lstStyle/>
          <a:p>
            <a:pPr algn="ctr"/>
            <a:r>
              <a:rPr lang="ru-RU" dirty="0" smtClean="0"/>
              <a:t>Рисунок </a:t>
            </a:r>
            <a:r>
              <a:rPr lang="en-US" dirty="0" smtClean="0"/>
              <a:t> 1</a:t>
            </a:r>
            <a:r>
              <a:rPr lang="ru-RU" dirty="0" smtClean="0"/>
              <a:t>1 </a:t>
            </a:r>
            <a:r>
              <a:rPr lang="ru-RU" dirty="0"/>
              <a:t>– Схема восстания декабристов на Сенатской площади 14 декабря 1825 г</a:t>
            </a:r>
          </a:p>
        </p:txBody>
      </p:sp>
    </p:spTree>
    <p:extLst>
      <p:ext uri="{BB962C8B-B14F-4D97-AF65-F5344CB8AC3E}">
        <p14:creationId xmlns:p14="http://schemas.microsoft.com/office/powerpoint/2010/main" val="63621806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22</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Мятеж на сенатской площади 14 декабря 1825 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325342" y="1755159"/>
            <a:ext cx="4629198" cy="3283015"/>
          </a:xfrm>
          <a:prstGeom prst="rect">
            <a:avLst/>
          </a:prstGeom>
        </p:spPr>
        <p:txBody>
          <a:bodyPr wrap="square">
            <a:spAutoFit/>
          </a:bodyPr>
          <a:lstStyle/>
          <a:p>
            <a:pPr algn="just">
              <a:lnSpc>
                <a:spcPct val="150000"/>
              </a:lnSpc>
            </a:pPr>
            <a:r>
              <a:rPr lang="ru-RU" sz="1400" dirty="0"/>
              <a:t>Остальные войска не пришли на помощь восставшим. Оказалось, что и Манифест было предъявлять некому, потому что в семь часов утра сенаторы присягнули Николаю I и разъехались по домам. Площадь была оцеплена верными Николаю I войсками. Генерал-губернатор города М. А. Милорадович пытался вести переговоры с восставшими, но был смертельно ранен одним из заговорщиков, П. Г. Каховским.</a:t>
            </a:r>
          </a:p>
        </p:txBody>
      </p:sp>
      <p:sp>
        <p:nvSpPr>
          <p:cNvPr id="8" name="TextBox 7">
            <a:extLst>
              <a:ext uri="{FF2B5EF4-FFF2-40B4-BE49-F238E27FC236}">
                <a16:creationId xmlns="" xmlns:a16="http://schemas.microsoft.com/office/drawing/2014/main" id="{CFA35937-5001-4F1A-8673-214D292F7430}"/>
              </a:ext>
            </a:extLst>
          </p:cNvPr>
          <p:cNvSpPr txBox="1"/>
          <p:nvPr/>
        </p:nvSpPr>
        <p:spPr>
          <a:xfrm>
            <a:off x="5215328" y="5452844"/>
            <a:ext cx="6236837" cy="646331"/>
          </a:xfrm>
          <a:prstGeom prst="rect">
            <a:avLst/>
          </a:prstGeom>
          <a:noFill/>
        </p:spPr>
        <p:txBody>
          <a:bodyPr wrap="square">
            <a:spAutoFit/>
          </a:bodyPr>
          <a:lstStyle/>
          <a:p>
            <a:pPr algn="ctr"/>
            <a:r>
              <a:rPr lang="ru-RU" dirty="0" smtClean="0"/>
              <a:t>Рисунок </a:t>
            </a:r>
            <a:r>
              <a:rPr lang="en-US" dirty="0" smtClean="0"/>
              <a:t> 1</a:t>
            </a:r>
            <a:r>
              <a:rPr lang="ru-RU" dirty="0" smtClean="0"/>
              <a:t>2 </a:t>
            </a:r>
            <a:r>
              <a:rPr lang="ru-RU" dirty="0"/>
              <a:t>– Сенатская площадь 14 декабря 1825 г. Неизвестный художник</a:t>
            </a:r>
          </a:p>
        </p:txBody>
      </p:sp>
      <p:pic>
        <p:nvPicPr>
          <p:cNvPr id="5122" name="Picture 2" descr="https://u.foxford.ngcdn.ru/uploads/tinymce_file/file/68591/52eee40c65bb19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470" y="1340491"/>
            <a:ext cx="6138555" cy="411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38066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23</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Мятеж на сенатской площади 14 декабря 1825 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66619" y="1340491"/>
            <a:ext cx="6603964" cy="5078313"/>
          </a:xfrm>
          <a:prstGeom prst="rect">
            <a:avLst/>
          </a:prstGeom>
        </p:spPr>
        <p:txBody>
          <a:bodyPr wrap="square">
            <a:spAutoFit/>
          </a:bodyPr>
          <a:lstStyle/>
          <a:p>
            <a:pPr algn="just">
              <a:lnSpc>
                <a:spcPct val="150000"/>
              </a:lnSpc>
            </a:pPr>
            <a:r>
              <a:rPr lang="ru-RU" sz="1200" dirty="0"/>
              <a:t>К войскам, оставшимся верными Николаю I, присоединяются Семёновский, Измайловский, Егерский полки. Было предпринято несколько атак правительственных сил на мятежников, но безрезультатно. К императорским войскам подходит Финляндский полк. Поручик Н. А. Панов с гренадерами прорывался к Зимнему дворцу, но на штурм не решился и отвёл солдат на Сенатскую площадь. Декабристы тем временем не действуют — они ждут диктатора — князя С. П. Трубецкого. Николай </a:t>
            </a:r>
            <a:r>
              <a:rPr lang="ru-RU" sz="1200" dirty="0" smtClean="0"/>
              <a:t>I посылает </a:t>
            </a:r>
            <a:r>
              <a:rPr lang="ru-RU" sz="1200" dirty="0"/>
              <a:t>к восставшим для переговоров командующего гвардией генерала А. Л. </a:t>
            </a:r>
            <a:r>
              <a:rPr lang="ru-RU" sz="1200" dirty="0" err="1"/>
              <a:t>Воинова</a:t>
            </a:r>
            <a:r>
              <a:rPr lang="ru-RU" sz="1200" dirty="0"/>
              <a:t>, затем митрополитов Серафима и Евгения, великого князя Михаила Павловича, но мятежники не уходят. Вместо С. П. Трубецкого, так и не явившегося на площадь, диктатором был избран Е. П. Оболенский. Он пытается собрать Военный Совет. Николай I посылает к восставшим парламентёра с ультиматумом, но мятежники встретили его выстрелами. Николай I взял инициативу в свои руки, стянув к месту выступления войска, вчетверо превосходящие мятежников, и 36 орудий. Император отдал приказ стрелять. На первый залп восставшие отвечали ружейным огнём, но потом под градом картечи ряды дрогнули — началось бегство. Мятежники пытались спастись бегством по реке Нева, но от снарядов лёд реки треснул, и многие утонули.</a:t>
            </a:r>
          </a:p>
        </p:txBody>
      </p:sp>
      <p:sp>
        <p:nvSpPr>
          <p:cNvPr id="8" name="TextBox 7">
            <a:extLst>
              <a:ext uri="{FF2B5EF4-FFF2-40B4-BE49-F238E27FC236}">
                <a16:creationId xmlns="" xmlns:a16="http://schemas.microsoft.com/office/drawing/2014/main" id="{CFA35937-5001-4F1A-8673-214D292F7430}"/>
              </a:ext>
            </a:extLst>
          </p:cNvPr>
          <p:cNvSpPr txBox="1"/>
          <p:nvPr/>
        </p:nvSpPr>
        <p:spPr>
          <a:xfrm>
            <a:off x="6870583" y="5036012"/>
            <a:ext cx="5056290" cy="923330"/>
          </a:xfrm>
          <a:prstGeom prst="rect">
            <a:avLst/>
          </a:prstGeom>
          <a:noFill/>
        </p:spPr>
        <p:txBody>
          <a:bodyPr wrap="square">
            <a:spAutoFit/>
          </a:bodyPr>
          <a:lstStyle/>
          <a:p>
            <a:pPr algn="ctr"/>
            <a:r>
              <a:rPr lang="ru-RU" dirty="0" smtClean="0"/>
              <a:t>Рисунок </a:t>
            </a:r>
            <a:r>
              <a:rPr lang="en-US" dirty="0" smtClean="0"/>
              <a:t> 1</a:t>
            </a:r>
            <a:r>
              <a:rPr lang="ru-RU" dirty="0" smtClean="0"/>
              <a:t>3 </a:t>
            </a:r>
            <a:r>
              <a:rPr lang="ru-RU" dirty="0"/>
              <a:t>– Подавление выступления декабристов на сенатской площади. Неизвестный художник</a:t>
            </a:r>
          </a:p>
        </p:txBody>
      </p:sp>
      <p:pic>
        <p:nvPicPr>
          <p:cNvPr id="6146" name="Picture 2" descr="https://u.foxford.ngcdn.ru/uploads/tinymce_file/file/68592/2bc36f8d548cced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583" y="1757323"/>
            <a:ext cx="5056290" cy="327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9800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24</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Реформа государственного управления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01336" y="1053078"/>
            <a:ext cx="11725537" cy="1344022"/>
          </a:xfrm>
          <a:prstGeom prst="rect">
            <a:avLst/>
          </a:prstGeom>
        </p:spPr>
        <p:txBody>
          <a:bodyPr wrap="square">
            <a:spAutoFit/>
          </a:bodyPr>
          <a:lstStyle/>
          <a:p>
            <a:pPr algn="just">
              <a:lnSpc>
                <a:spcPct val="150000"/>
              </a:lnSpc>
            </a:pPr>
            <a:r>
              <a:rPr lang="ru-RU" sz="1400" dirty="0"/>
              <a:t>В стремлении контролировать все вопросы государственного управления император в 1826 г. создаёт подконтрольный лишь ему орган государственного управления — Собственную Его Императорского Величества канцелярию.</a:t>
            </a:r>
          </a:p>
          <a:p>
            <a:pPr algn="just">
              <a:lnSpc>
                <a:spcPct val="150000"/>
              </a:lnSpc>
            </a:pPr>
            <a:endParaRPr lang="ru-RU" sz="1400" dirty="0"/>
          </a:p>
          <a:p>
            <a:pPr algn="just">
              <a:lnSpc>
                <a:spcPct val="150000"/>
              </a:lnSpc>
            </a:pPr>
            <a:r>
              <a:rPr lang="ru-RU" sz="1400" dirty="0"/>
              <a:t>СЕИВК как орган власти имел при Николае пять отделений.</a:t>
            </a:r>
          </a:p>
        </p:txBody>
      </p:sp>
      <p:pic>
        <p:nvPicPr>
          <p:cNvPr id="7170" name="Picture 2" descr="https://u.foxford.ngcdn.ru/uploads/tinymce_file/file/70695/302882bd9c8a31f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68" y="2856543"/>
            <a:ext cx="11931218" cy="310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8673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25</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Реформа государственного управления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66618" y="1340491"/>
            <a:ext cx="11536691" cy="5262979"/>
          </a:xfrm>
          <a:prstGeom prst="rect">
            <a:avLst/>
          </a:prstGeom>
        </p:spPr>
        <p:txBody>
          <a:bodyPr wrap="square">
            <a:spAutoFit/>
          </a:bodyPr>
          <a:lstStyle/>
          <a:p>
            <a:pPr algn="just">
              <a:lnSpc>
                <a:spcPct val="150000"/>
              </a:lnSpc>
            </a:pPr>
            <a:r>
              <a:rPr lang="ru-RU" sz="1600" dirty="0"/>
              <a:t>Одна из важнейших задач в управлении государственными делами заключалась в систематизации и кодификации законодательной базы. Существующие в стране нормативно-правовые документы зачастую копировали друг друга и противоречили друг другу, что было крайне невыгодно для управления империей. По этой причине в 1826 г. было создано Второе отделение, которое возглавил известный государственный деятель времён Александра I М. М. Сперанский. Ему было поручено привести в порядок всю законодательную базу, которая накопилась с момента принятия Соборного уложения 1649 г. Сперанскому удалось справиться с поставленной задачей, и в 1830 г. было представлено Полное собрание законов Российской империи в 45 томах, а в 1832 г. был издан Свод действующих законов в 15 томах.  </a:t>
            </a:r>
          </a:p>
          <a:p>
            <a:pPr algn="just">
              <a:lnSpc>
                <a:spcPct val="150000"/>
              </a:lnSpc>
            </a:pPr>
            <a:endParaRPr lang="ru-RU" sz="1600" dirty="0"/>
          </a:p>
          <a:p>
            <a:pPr algn="just">
              <a:lnSpc>
                <a:spcPct val="150000"/>
              </a:lnSpc>
            </a:pPr>
            <a:r>
              <a:rPr lang="ru-RU" sz="1600" dirty="0"/>
              <a:t>Для борьбы с вольнодумством и людьми, угрожающими существующему режиму, в том же 1826 г. было создано Третье отделение. В качестве исполнительного органа власти в составе Третьего отделения действовал отдельный корпус жандармов, во главе которого, как и во главе всего Третьего отделения, стоял шеф жандармов. Эту обязанность исполнял назначенный Николаем I Александр Христофорович </a:t>
            </a:r>
            <a:r>
              <a:rPr lang="ru-RU" sz="1600" dirty="0" err="1"/>
              <a:t>Бенкендорф</a:t>
            </a:r>
            <a:r>
              <a:rPr lang="ru-RU" sz="1600" dirty="0"/>
              <a:t> (1782–1844).</a:t>
            </a:r>
          </a:p>
        </p:txBody>
      </p:sp>
    </p:spTree>
    <p:extLst>
      <p:ext uri="{BB962C8B-B14F-4D97-AF65-F5344CB8AC3E}">
        <p14:creationId xmlns:p14="http://schemas.microsoft.com/office/powerpoint/2010/main" val="337271006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26</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Реформа государственного управления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 xmlns:a16="http://schemas.microsoft.com/office/drawing/2014/main" id="{CFA35937-5001-4F1A-8673-214D292F7430}"/>
              </a:ext>
            </a:extLst>
          </p:cNvPr>
          <p:cNvSpPr txBox="1"/>
          <p:nvPr/>
        </p:nvSpPr>
        <p:spPr>
          <a:xfrm>
            <a:off x="5778905" y="5231771"/>
            <a:ext cx="5427660" cy="646331"/>
          </a:xfrm>
          <a:prstGeom prst="rect">
            <a:avLst/>
          </a:prstGeom>
          <a:noFill/>
        </p:spPr>
        <p:txBody>
          <a:bodyPr wrap="square">
            <a:spAutoFit/>
          </a:bodyPr>
          <a:lstStyle/>
          <a:p>
            <a:pPr algn="ctr"/>
            <a:r>
              <a:rPr lang="ru-RU" dirty="0" smtClean="0"/>
              <a:t>Рисунок </a:t>
            </a:r>
            <a:r>
              <a:rPr lang="en-US" dirty="0" smtClean="0"/>
              <a:t> 1</a:t>
            </a:r>
            <a:r>
              <a:rPr lang="ru-RU" dirty="0" smtClean="0"/>
              <a:t>5 </a:t>
            </a:r>
            <a:r>
              <a:rPr lang="ru-RU" dirty="0"/>
              <a:t>– Парадная и походная формы жандармских команд. П. К. Губарев </a:t>
            </a:r>
          </a:p>
        </p:txBody>
      </p:sp>
      <p:sp>
        <p:nvSpPr>
          <p:cNvPr id="9" name="TextBox 8">
            <a:extLst>
              <a:ext uri="{FF2B5EF4-FFF2-40B4-BE49-F238E27FC236}">
                <a16:creationId xmlns="" xmlns:a16="http://schemas.microsoft.com/office/drawing/2014/main" id="{CFA35937-5001-4F1A-8673-214D292F7430}"/>
              </a:ext>
            </a:extLst>
          </p:cNvPr>
          <p:cNvSpPr txBox="1"/>
          <p:nvPr/>
        </p:nvSpPr>
        <p:spPr>
          <a:xfrm>
            <a:off x="160883" y="5211902"/>
            <a:ext cx="5035507" cy="646331"/>
          </a:xfrm>
          <a:prstGeom prst="rect">
            <a:avLst/>
          </a:prstGeom>
          <a:noFill/>
        </p:spPr>
        <p:txBody>
          <a:bodyPr wrap="square">
            <a:spAutoFit/>
          </a:bodyPr>
          <a:lstStyle/>
          <a:p>
            <a:pPr algn="ctr"/>
            <a:r>
              <a:rPr lang="ru-RU" dirty="0" smtClean="0"/>
              <a:t>Рисунок </a:t>
            </a:r>
            <a:r>
              <a:rPr lang="en-US" dirty="0" smtClean="0"/>
              <a:t> 1</a:t>
            </a:r>
            <a:r>
              <a:rPr lang="ru-RU" dirty="0" smtClean="0"/>
              <a:t>4 </a:t>
            </a:r>
            <a:r>
              <a:rPr lang="ru-RU" dirty="0"/>
              <a:t>– Портрет Александра Христофоровича </a:t>
            </a:r>
            <a:r>
              <a:rPr lang="ru-RU" dirty="0" err="1"/>
              <a:t>Бенкендорфа</a:t>
            </a:r>
            <a:r>
              <a:rPr lang="ru-RU" dirty="0"/>
              <a:t>. Дж. Доу</a:t>
            </a:r>
          </a:p>
        </p:txBody>
      </p:sp>
      <p:pic>
        <p:nvPicPr>
          <p:cNvPr id="8194" name="Picture 2" descr="https://u.foxford.ngcdn.ru/uploads/tinymce_file/file/78492/a7d36c3b04add11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72" y="775447"/>
            <a:ext cx="3879530" cy="443645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foxford.ngcdn.ru/uploads/tinymce_file/file/78493/4df1c974ec1f3dcc.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104" y="801722"/>
            <a:ext cx="3901263" cy="443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8176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27</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Реформа государственного управления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66618" y="1340491"/>
            <a:ext cx="11536691" cy="4524315"/>
          </a:xfrm>
          <a:prstGeom prst="rect">
            <a:avLst/>
          </a:prstGeom>
        </p:spPr>
        <p:txBody>
          <a:bodyPr wrap="square">
            <a:spAutoFit/>
          </a:bodyPr>
          <a:lstStyle/>
          <a:p>
            <a:pPr algn="just">
              <a:lnSpc>
                <a:spcPct val="150000"/>
              </a:lnSpc>
            </a:pPr>
            <a:r>
              <a:rPr lang="ru-RU" sz="1600" dirty="0"/>
              <a:t>Стремление контролировать всё государство приводило к строгой вертикали власти, когда император не только должен был быть в курсе всех событий страны, но и вносить коррективы даже в незначительные, по меркам императорской власти, дела. Ровно того же требовали от всех высокопоставленных чинов, министров и губернаторов. Это приводило к тому, что без ведома вышестоящего руководства не должно было происходить ничего. Естественно, что для такой схемы управления требовалось большое количество посредников в лице государственных служащих, исполняющих распоряжения, полученные сверху, и готовящих отчёт для непосредственных руководителей. Это приводило к большому документообороту между различными властными инстанциями, а также расширению и созданию новых подведомственных учреждений, вместе с которыми и рос штат чиновников, сформировавших особую прослойку бюрократии</a:t>
            </a:r>
            <a:r>
              <a:rPr lang="ru-RU" sz="1600" dirty="0" smtClean="0"/>
              <a:t>.</a:t>
            </a:r>
          </a:p>
          <a:p>
            <a:pPr algn="just">
              <a:lnSpc>
                <a:spcPct val="150000"/>
              </a:lnSpc>
            </a:pPr>
            <a:endParaRPr lang="ru-RU" sz="1600" dirty="0"/>
          </a:p>
          <a:p>
            <a:pPr algn="just">
              <a:lnSpc>
                <a:spcPct val="150000"/>
              </a:lnSpc>
            </a:pPr>
            <a:r>
              <a:rPr lang="ru-RU" sz="1600" b="1" dirty="0"/>
              <a:t>Бюрократия</a:t>
            </a:r>
            <a:r>
              <a:rPr lang="ru-RU" sz="1600" dirty="0"/>
              <a:t> — система управления государством, при которой управление осуществляется через группу лиц, состоящих на государственной службе, — чиновников.</a:t>
            </a:r>
          </a:p>
        </p:txBody>
      </p:sp>
    </p:spTree>
    <p:extLst>
      <p:ext uri="{BB962C8B-B14F-4D97-AF65-F5344CB8AC3E}">
        <p14:creationId xmlns:p14="http://schemas.microsoft.com/office/powerpoint/2010/main" val="169456216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27</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Реформа государственного управления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66618" y="1340491"/>
            <a:ext cx="11536691" cy="4524315"/>
          </a:xfrm>
          <a:prstGeom prst="rect">
            <a:avLst/>
          </a:prstGeom>
        </p:spPr>
        <p:txBody>
          <a:bodyPr wrap="square">
            <a:spAutoFit/>
          </a:bodyPr>
          <a:lstStyle/>
          <a:p>
            <a:pPr algn="just">
              <a:lnSpc>
                <a:spcPct val="150000"/>
              </a:lnSpc>
            </a:pPr>
            <a:r>
              <a:rPr lang="ru-RU" sz="1600" dirty="0"/>
              <a:t>Стремление контролировать всё государство приводило к строгой вертикали власти, когда император не только должен был быть в курсе всех событий страны, но и вносить коррективы даже в незначительные, по меркам императорской власти, дела. Ровно того же требовали от всех высокопоставленных чинов, министров и губернаторов. Это приводило к тому, что без ведома вышестоящего руководства не должно было происходить ничего. Естественно, что для такой схемы управления требовалось большое количество посредников в лице государственных служащих, исполняющих распоряжения, полученные сверху, и готовящих отчёт для непосредственных руководителей. Это приводило к большому документообороту между различными властными инстанциями, а также расширению и созданию новых подведомственных учреждений, вместе с которыми и рос штат чиновников, сформировавших особую прослойку бюрократии</a:t>
            </a:r>
            <a:r>
              <a:rPr lang="ru-RU" sz="1600" dirty="0" smtClean="0"/>
              <a:t>.</a:t>
            </a:r>
          </a:p>
          <a:p>
            <a:pPr algn="just">
              <a:lnSpc>
                <a:spcPct val="150000"/>
              </a:lnSpc>
            </a:pPr>
            <a:endParaRPr lang="ru-RU" sz="1600" dirty="0"/>
          </a:p>
          <a:p>
            <a:pPr algn="just">
              <a:lnSpc>
                <a:spcPct val="150000"/>
              </a:lnSpc>
            </a:pPr>
            <a:r>
              <a:rPr lang="ru-RU" sz="1600" b="1" dirty="0"/>
              <a:t>Бюрократия</a:t>
            </a:r>
            <a:r>
              <a:rPr lang="ru-RU" sz="1600" dirty="0"/>
              <a:t> — система управления государством, при которой управление осуществляется через группу лиц, состоящих на государственной службе, — чиновников.</a:t>
            </a:r>
          </a:p>
        </p:txBody>
      </p:sp>
    </p:spTree>
    <p:extLst>
      <p:ext uri="{BB962C8B-B14F-4D97-AF65-F5344CB8AC3E}">
        <p14:creationId xmlns:p14="http://schemas.microsoft.com/office/powerpoint/2010/main" val="196510608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2</a:t>
            </a: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7" name="Прямоугольник 6"/>
          <p:cNvSpPr/>
          <p:nvPr/>
        </p:nvSpPr>
        <p:spPr>
          <a:xfrm>
            <a:off x="751959" y="776426"/>
            <a:ext cx="10021608" cy="471283"/>
          </a:xfrm>
          <a:prstGeom prst="rect">
            <a:avLst/>
          </a:prstGeom>
        </p:spPr>
        <p:txBody>
          <a:bodyPr wrap="square">
            <a:spAutoFit/>
          </a:bodyPr>
          <a:lstStyle/>
          <a:p>
            <a:pP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	</a:t>
            </a:r>
          </a:p>
        </p:txBody>
      </p:sp>
      <p:sp>
        <p:nvSpPr>
          <p:cNvPr id="2" name="Прямоугольник 1">
            <a:extLst>
              <a:ext uri="{FF2B5EF4-FFF2-40B4-BE49-F238E27FC236}">
                <a16:creationId xmlns="" xmlns:a16="http://schemas.microsoft.com/office/drawing/2014/main" id="{19232D62-BE5A-97DA-93C1-8D79BA0361C3}"/>
              </a:ext>
            </a:extLst>
          </p:cNvPr>
          <p:cNvSpPr/>
          <p:nvPr/>
        </p:nvSpPr>
        <p:spPr>
          <a:xfrm>
            <a:off x="201519" y="1095351"/>
            <a:ext cx="11838173" cy="5585503"/>
          </a:xfrm>
          <a:prstGeom prst="rect">
            <a:avLst/>
          </a:prstGeom>
        </p:spPr>
        <p:txBody>
          <a:bodyPr wrap="square">
            <a:spAutoFit/>
          </a:bodyPr>
          <a:lstStyle/>
          <a:p>
            <a:pPr algn="just">
              <a:lnSpc>
                <a:spcPct val="150000"/>
              </a:lnSpc>
            </a:pPr>
            <a:r>
              <a:rPr lang="ru-RU" sz="1600" dirty="0" smtClean="0">
                <a:latin typeface="Century Gothic" panose="020B0502020202020204" pitchFamily="34" charset="0"/>
              </a:rPr>
              <a:t>В </a:t>
            </a:r>
            <a:r>
              <a:rPr lang="ru-RU" sz="1600" dirty="0">
                <a:latin typeface="Century Gothic" panose="020B0502020202020204" pitchFamily="34" charset="0"/>
              </a:rPr>
              <a:t>начале XIX в. М. М. Сперанским был разработан проект финансовых реформ, намечавший широкий спектр мероприятий – образование частных банков, введение протекционистского тарифа, переход от подушного обложения к поземельному, замена винного откупа акцизом. Однако </a:t>
            </a:r>
            <a:r>
              <a:rPr lang="ru-RU" sz="1600" dirty="0" smtClean="0">
                <a:latin typeface="Century Gothic" panose="020B0502020202020204" pitchFamily="34" charset="0"/>
              </a:rPr>
              <a:t>проект </a:t>
            </a:r>
            <a:r>
              <a:rPr lang="ru-RU" sz="1600" dirty="0">
                <a:latin typeface="Century Gothic" panose="020B0502020202020204" pitchFamily="34" charset="0"/>
              </a:rPr>
              <a:t>не был реализован, его идеи использовались в последующих преобразованиях.</a:t>
            </a:r>
          </a:p>
          <a:p>
            <a:pPr algn="just">
              <a:lnSpc>
                <a:spcPct val="150000"/>
              </a:lnSpc>
            </a:pPr>
            <a:endParaRPr lang="ru-RU" sz="1600" dirty="0">
              <a:latin typeface="Century Gothic" panose="020B0502020202020204" pitchFamily="34" charset="0"/>
            </a:endParaRPr>
          </a:p>
          <a:p>
            <a:pPr algn="just">
              <a:lnSpc>
                <a:spcPct val="150000"/>
              </a:lnSpc>
            </a:pPr>
            <a:r>
              <a:rPr lang="ru-RU" sz="1600" dirty="0">
                <a:latin typeface="Century Gothic" panose="020B0502020202020204" pitchFamily="34" charset="0"/>
              </a:rPr>
              <a:t>Первая половина XIX в. представляет собой единый период в социально-экономическом развитии России, но в этом периоде были и свои характерные особенности. В годы правления Александра I наблюдалась более либеральная внутренняя политика, особенно до Отечественной войны 1812 г. Во время царствования Николая I отмечались рекреационно-охранительные меры самодержавия и попытка перестроить госаппарат, приспособив его к складывавшимся новым историческим реалиям.</a:t>
            </a:r>
          </a:p>
          <a:p>
            <a:pPr algn="just">
              <a:lnSpc>
                <a:spcPct val="150000"/>
              </a:lnSpc>
            </a:pPr>
            <a:endParaRPr lang="ru-RU" sz="1600" dirty="0">
              <a:latin typeface="Century Gothic" panose="020B0502020202020204" pitchFamily="34" charset="0"/>
            </a:endParaRPr>
          </a:p>
          <a:p>
            <a:pPr algn="just">
              <a:lnSpc>
                <a:spcPct val="150000"/>
              </a:lnSpc>
            </a:pPr>
            <a:r>
              <a:rPr lang="ru-RU" sz="1600" dirty="0">
                <a:latin typeface="Century Gothic" panose="020B0502020202020204" pitchFamily="34" charset="0"/>
              </a:rPr>
              <a:t>Частичные внутриполитические преобразования самодержавия в первой половине XIX в. не могли разрешить накапливавшихся противоречий между складывавшимися капиталистическими отношениями и феодально-крепостнической системой, и эти противоречия перерастали в кризис феодализма. Преемник Николая I Александр II вынужден был приступить к неоднократно откладывавшимся реформам.</a:t>
            </a:r>
            <a:endParaRPr lang="ru-RU" sz="1600" dirty="0">
              <a:latin typeface="Century Gothic" panose="020B0502020202020204" pitchFamily="34" charset="0"/>
            </a:endParaRPr>
          </a:p>
        </p:txBody>
      </p:sp>
    </p:spTree>
    <p:extLst>
      <p:ext uri="{BB962C8B-B14F-4D97-AF65-F5344CB8AC3E}">
        <p14:creationId xmlns:p14="http://schemas.microsoft.com/office/powerpoint/2010/main" val="23048877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28</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Российские сословия XIX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века</a:t>
            </a:r>
            <a:endPar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66618" y="1340491"/>
            <a:ext cx="11536691" cy="3416320"/>
          </a:xfrm>
          <a:prstGeom prst="rect">
            <a:avLst/>
          </a:prstGeom>
        </p:spPr>
        <p:txBody>
          <a:bodyPr wrap="square">
            <a:spAutoFit/>
          </a:bodyPr>
          <a:lstStyle/>
          <a:p>
            <a:pPr algn="just">
              <a:lnSpc>
                <a:spcPct val="150000"/>
              </a:lnSpc>
            </a:pPr>
            <a:r>
              <a:rPr lang="ru-RU" sz="1600" b="1" dirty="0"/>
              <a:t>Сословие</a:t>
            </a:r>
            <a:r>
              <a:rPr lang="ru-RU" sz="1600" dirty="0"/>
              <a:t> – это большая социальная группа, члены которой имеют ряд определённых формально закрепленных прав и обязанностей. Статус наследуется и затрудняет социальную мобильность. </a:t>
            </a:r>
            <a:r>
              <a:rPr lang="ru-RU" sz="1600" dirty="0" smtClean="0"/>
              <a:t>Впервые </a:t>
            </a:r>
            <a:r>
              <a:rPr lang="ru-RU" sz="1600" dirty="0"/>
              <a:t>сословия условно стали выделяться в Средневековье и исторически делятся на две категории: привилегированные (дворяне, духовенство и т.д.) и не привилегированные (крестьяне, ремесленники и </a:t>
            </a:r>
            <a:r>
              <a:rPr lang="ru-RU" sz="1600" dirty="0" err="1"/>
              <a:t>т.д</a:t>
            </a:r>
            <a:r>
              <a:rPr lang="ru-RU" sz="1600" dirty="0"/>
              <a:t>). </a:t>
            </a:r>
            <a:endParaRPr lang="ru-RU" sz="1600" dirty="0" smtClean="0"/>
          </a:p>
          <a:p>
            <a:pPr algn="just">
              <a:lnSpc>
                <a:spcPct val="150000"/>
              </a:lnSpc>
            </a:pPr>
            <a:endParaRPr lang="ru-RU" sz="1600" dirty="0"/>
          </a:p>
          <a:p>
            <a:pPr algn="just">
              <a:lnSpc>
                <a:spcPct val="150000"/>
              </a:lnSpc>
            </a:pPr>
            <a:r>
              <a:rPr lang="ru-RU" sz="1600" dirty="0" smtClean="0"/>
              <a:t>До </a:t>
            </a:r>
            <a:r>
              <a:rPr lang="ru-RU" sz="1600" dirty="0"/>
              <a:t>XVIII века сословного строя в России не было. Общество многократно делилось и меняло состав социальных групп в зависимости от разных ситуаций. Петр I и его последователи подогнали российское общество к средневековым западноевропейским образцам и к XIX веку сформировали в стране сословный строй</a:t>
            </a:r>
            <a:r>
              <a:rPr lang="ru-RU" sz="1600" dirty="0" smtClean="0"/>
              <a:t>.</a:t>
            </a:r>
            <a:endParaRPr lang="ru-RU" sz="1600" dirty="0"/>
          </a:p>
        </p:txBody>
      </p:sp>
    </p:spTree>
    <p:extLst>
      <p:ext uri="{BB962C8B-B14F-4D97-AF65-F5344CB8AC3E}">
        <p14:creationId xmlns:p14="http://schemas.microsoft.com/office/powerpoint/2010/main" val="75305396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29</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Основные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сословия</a:t>
            </a:r>
            <a:endPar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266618" y="1340491"/>
            <a:ext cx="11536691" cy="4893647"/>
          </a:xfrm>
          <a:prstGeom prst="rect">
            <a:avLst/>
          </a:prstGeom>
        </p:spPr>
        <p:txBody>
          <a:bodyPr wrap="square">
            <a:spAutoFit/>
          </a:bodyPr>
          <a:lstStyle/>
          <a:p>
            <a:pPr algn="just">
              <a:lnSpc>
                <a:spcPct val="150000"/>
              </a:lnSpc>
            </a:pPr>
            <a:r>
              <a:rPr lang="ru-RU" sz="1600" dirty="0"/>
              <a:t>Ситуация была закреплена в IX томе «Свода законов Российской империи». В 4-й статье все «природные обыватели России» делились на четыре основных сословия: </a:t>
            </a:r>
            <a:endParaRPr lang="ru-RU" sz="1600" dirty="0" smtClean="0"/>
          </a:p>
          <a:p>
            <a:pPr marL="342900" indent="-342900" algn="just">
              <a:lnSpc>
                <a:spcPct val="150000"/>
              </a:lnSpc>
              <a:buFont typeface="+mj-lt"/>
              <a:buAutoNum type="arabicPeriod"/>
            </a:pPr>
            <a:r>
              <a:rPr lang="ru-RU" sz="1600" dirty="0" smtClean="0"/>
              <a:t>Дворянство </a:t>
            </a:r>
            <a:r>
              <a:rPr lang="ru-RU" sz="1600" dirty="0"/>
              <a:t>– высшее привилегированное главенствующее сословие</a:t>
            </a:r>
            <a:r>
              <a:rPr lang="ru-RU" sz="1600" dirty="0" smtClean="0"/>
              <a:t>.</a:t>
            </a:r>
          </a:p>
          <a:p>
            <a:pPr marL="342900" indent="-342900" algn="just">
              <a:lnSpc>
                <a:spcPct val="150000"/>
              </a:lnSpc>
              <a:buFont typeface="+mj-lt"/>
              <a:buAutoNum type="arabicPeriod"/>
            </a:pPr>
            <a:endParaRPr lang="ru-RU" sz="1600" dirty="0" smtClean="0"/>
          </a:p>
          <a:p>
            <a:pPr marL="342900" indent="-342900" algn="just">
              <a:lnSpc>
                <a:spcPct val="150000"/>
              </a:lnSpc>
              <a:buFont typeface="+mj-lt"/>
              <a:buAutoNum type="arabicPeriod"/>
            </a:pPr>
            <a:r>
              <a:rPr lang="ru-RU" sz="1600" dirty="0" smtClean="0"/>
              <a:t>Христианское </a:t>
            </a:r>
            <a:r>
              <a:rPr lang="ru-RU" sz="1600" dirty="0"/>
              <a:t>духовенство – привилегированное сословие служителей церкви. </a:t>
            </a:r>
            <a:endParaRPr lang="ru-RU" sz="1600" dirty="0" smtClean="0"/>
          </a:p>
          <a:p>
            <a:pPr marL="342900" indent="-342900" algn="just">
              <a:lnSpc>
                <a:spcPct val="150000"/>
              </a:lnSpc>
              <a:buFont typeface="+mj-lt"/>
              <a:buAutoNum type="arabicPeriod"/>
            </a:pPr>
            <a:endParaRPr lang="ru-RU" sz="1600" dirty="0" smtClean="0"/>
          </a:p>
          <a:p>
            <a:pPr marL="342900" indent="-342900" algn="just">
              <a:lnSpc>
                <a:spcPct val="150000"/>
              </a:lnSpc>
              <a:buFont typeface="+mj-lt"/>
              <a:buAutoNum type="arabicPeriod"/>
            </a:pPr>
            <a:r>
              <a:rPr lang="ru-RU" sz="1600" dirty="0" smtClean="0"/>
              <a:t>Городское </a:t>
            </a:r>
            <a:r>
              <a:rPr lang="ru-RU" sz="1600" dirty="0"/>
              <a:t>население включало в себя привилегированных Почетных граждан, купцов 1-й и отчасти 2-й гильдии, а также податных купцов 3-й гильдии и мещан. </a:t>
            </a:r>
            <a:endParaRPr lang="ru-RU" sz="1600" dirty="0" smtClean="0"/>
          </a:p>
          <a:p>
            <a:pPr marL="342900" indent="-342900" algn="just">
              <a:lnSpc>
                <a:spcPct val="150000"/>
              </a:lnSpc>
              <a:buFont typeface="+mj-lt"/>
              <a:buAutoNum type="arabicPeriod"/>
            </a:pPr>
            <a:endParaRPr lang="ru-RU" sz="1600" dirty="0" smtClean="0"/>
          </a:p>
          <a:p>
            <a:pPr marL="342900" indent="-342900" algn="just">
              <a:lnSpc>
                <a:spcPct val="150000"/>
              </a:lnSpc>
              <a:buFont typeface="+mj-lt"/>
              <a:buAutoNum type="arabicPeriod"/>
            </a:pPr>
            <a:r>
              <a:rPr lang="ru-RU" sz="1600" dirty="0" smtClean="0"/>
              <a:t>Сельское </a:t>
            </a:r>
            <a:r>
              <a:rPr lang="ru-RU" sz="1600" dirty="0"/>
              <a:t>население составляли крестьяне разных форм зависимости и привилегированное казачество. </a:t>
            </a:r>
            <a:endParaRPr lang="ru-RU" sz="1600" dirty="0" smtClean="0"/>
          </a:p>
          <a:p>
            <a:pPr algn="just">
              <a:lnSpc>
                <a:spcPct val="150000"/>
              </a:lnSpc>
            </a:pPr>
            <a:endParaRPr lang="ru-RU" sz="1600" dirty="0"/>
          </a:p>
          <a:p>
            <a:pPr algn="just">
              <a:lnSpc>
                <a:spcPct val="150000"/>
              </a:lnSpc>
            </a:pPr>
            <a:r>
              <a:rPr lang="ru-RU" sz="1600" dirty="0" smtClean="0"/>
              <a:t>Из </a:t>
            </a:r>
            <a:r>
              <a:rPr lang="ru-RU" sz="1600" dirty="0"/>
              <a:t>этих сословий и инородческих групп к концу века сформировалось несколько категорий, условно составивших сословную структуру российского общества. </a:t>
            </a:r>
          </a:p>
        </p:txBody>
      </p:sp>
    </p:spTree>
    <p:extLst>
      <p:ext uri="{BB962C8B-B14F-4D97-AF65-F5344CB8AC3E}">
        <p14:creationId xmlns:p14="http://schemas.microsoft.com/office/powerpoint/2010/main" val="323684825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30</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Основные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сословия</a:t>
            </a:r>
            <a:endPar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soslovij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633" y="1017534"/>
            <a:ext cx="6861979" cy="48605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CFA35937-5001-4F1A-8673-214D292F7430}"/>
              </a:ext>
            </a:extLst>
          </p:cNvPr>
          <p:cNvSpPr txBox="1"/>
          <p:nvPr/>
        </p:nvSpPr>
        <p:spPr>
          <a:xfrm>
            <a:off x="1876632" y="5892299"/>
            <a:ext cx="6861979" cy="646331"/>
          </a:xfrm>
          <a:prstGeom prst="rect">
            <a:avLst/>
          </a:prstGeom>
          <a:noFill/>
        </p:spPr>
        <p:txBody>
          <a:bodyPr wrap="square">
            <a:spAutoFit/>
          </a:bodyPr>
          <a:lstStyle/>
          <a:p>
            <a:pPr algn="ctr"/>
            <a:r>
              <a:rPr lang="ru-RU" dirty="0" smtClean="0"/>
              <a:t>Рисунок </a:t>
            </a:r>
            <a:r>
              <a:rPr lang="en-US" dirty="0" smtClean="0"/>
              <a:t> </a:t>
            </a:r>
            <a:r>
              <a:rPr lang="en-US" dirty="0" smtClean="0"/>
              <a:t>1</a:t>
            </a:r>
            <a:r>
              <a:rPr lang="ru-RU" dirty="0"/>
              <a:t>6</a:t>
            </a:r>
            <a:r>
              <a:rPr lang="ru-RU" dirty="0" smtClean="0"/>
              <a:t> </a:t>
            </a:r>
            <a:r>
              <a:rPr lang="ru-RU" dirty="0"/>
              <a:t>– </a:t>
            </a:r>
            <a:r>
              <a:rPr lang="ru-RU" dirty="0" smtClean="0"/>
              <a:t>Сословная структура </a:t>
            </a:r>
            <a:r>
              <a:rPr lang="ru-RU" dirty="0"/>
              <a:t>российского </a:t>
            </a:r>
            <a:r>
              <a:rPr lang="ru-RU" dirty="0" smtClean="0"/>
              <a:t>общества</a:t>
            </a:r>
            <a:endParaRPr lang="ru-RU" dirty="0"/>
          </a:p>
        </p:txBody>
      </p:sp>
    </p:spTree>
    <p:extLst>
      <p:ext uri="{BB962C8B-B14F-4D97-AF65-F5344CB8AC3E}">
        <p14:creationId xmlns:p14="http://schemas.microsoft.com/office/powerpoint/2010/main" val="1826711381"/>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31</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Сословия в XIX веке: их права, привилегии и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обязанности</a:t>
            </a:r>
            <a:endPar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 xmlns:a16="http://schemas.microsoft.com/office/drawing/2014/main" id="{CFA35937-5001-4F1A-8673-214D292F7430}"/>
              </a:ext>
            </a:extLst>
          </p:cNvPr>
          <p:cNvSpPr txBox="1"/>
          <p:nvPr/>
        </p:nvSpPr>
        <p:spPr>
          <a:xfrm>
            <a:off x="487360" y="625832"/>
            <a:ext cx="9640526" cy="369332"/>
          </a:xfrm>
          <a:prstGeom prst="rect">
            <a:avLst/>
          </a:prstGeom>
          <a:noFill/>
        </p:spPr>
        <p:txBody>
          <a:bodyPr wrap="square">
            <a:spAutoFit/>
          </a:bodyPr>
          <a:lstStyle/>
          <a:p>
            <a:pPr algn="ctr"/>
            <a:r>
              <a:rPr lang="ru-RU" dirty="0" smtClean="0"/>
              <a:t>Таблица 1 - </a:t>
            </a:r>
            <a:r>
              <a:rPr lang="ru-RU" dirty="0"/>
              <a:t>Сословия в XIX веке: их права, привилегии и </a:t>
            </a:r>
            <a:r>
              <a:rPr lang="ru-RU" dirty="0" smtClean="0"/>
              <a:t>обязанности</a:t>
            </a:r>
            <a:endParaRPr lang="ru-RU" dirty="0"/>
          </a:p>
        </p:txBody>
      </p:sp>
      <p:pic>
        <p:nvPicPr>
          <p:cNvPr id="2" name="Рисунок 1"/>
          <p:cNvPicPr>
            <a:picLocks noChangeAspect="1"/>
          </p:cNvPicPr>
          <p:nvPr/>
        </p:nvPicPr>
        <p:blipFill>
          <a:blip r:embed="rId2"/>
          <a:stretch>
            <a:fillRect/>
          </a:stretch>
        </p:blipFill>
        <p:spPr>
          <a:xfrm>
            <a:off x="810001" y="995164"/>
            <a:ext cx="8995243" cy="5214218"/>
          </a:xfrm>
          <a:prstGeom prst="rect">
            <a:avLst/>
          </a:prstGeom>
        </p:spPr>
      </p:pic>
    </p:spTree>
    <p:extLst>
      <p:ext uri="{BB962C8B-B14F-4D97-AF65-F5344CB8AC3E}">
        <p14:creationId xmlns:p14="http://schemas.microsoft.com/office/powerpoint/2010/main" val="2412662109"/>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32</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167"/>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Сословия в XIX веке: их права, привилегии и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обязанности</a:t>
            </a:r>
            <a:endPar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 xmlns:a16="http://schemas.microsoft.com/office/drawing/2014/main" id="{CFA35937-5001-4F1A-8673-214D292F7430}"/>
              </a:ext>
            </a:extLst>
          </p:cNvPr>
          <p:cNvSpPr txBox="1"/>
          <p:nvPr/>
        </p:nvSpPr>
        <p:spPr>
          <a:xfrm>
            <a:off x="487360" y="625832"/>
            <a:ext cx="9640526" cy="369332"/>
          </a:xfrm>
          <a:prstGeom prst="rect">
            <a:avLst/>
          </a:prstGeom>
          <a:noFill/>
        </p:spPr>
        <p:txBody>
          <a:bodyPr wrap="square">
            <a:spAutoFit/>
          </a:bodyPr>
          <a:lstStyle/>
          <a:p>
            <a:pPr algn="ctr"/>
            <a:r>
              <a:rPr lang="ru-RU" dirty="0" smtClean="0"/>
              <a:t>Таблица 1 - </a:t>
            </a:r>
            <a:r>
              <a:rPr lang="ru-RU" dirty="0"/>
              <a:t>Сословия в XIX веке: их права, привилегии и </a:t>
            </a:r>
            <a:r>
              <a:rPr lang="ru-RU" dirty="0" smtClean="0"/>
              <a:t>обязанности</a:t>
            </a:r>
            <a:endParaRPr lang="ru-RU" dirty="0"/>
          </a:p>
        </p:txBody>
      </p:sp>
      <p:pic>
        <p:nvPicPr>
          <p:cNvPr id="3" name="Рисунок 2"/>
          <p:cNvPicPr>
            <a:picLocks noChangeAspect="1"/>
          </p:cNvPicPr>
          <p:nvPr/>
        </p:nvPicPr>
        <p:blipFill>
          <a:blip r:embed="rId2"/>
          <a:stretch>
            <a:fillRect/>
          </a:stretch>
        </p:blipFill>
        <p:spPr>
          <a:xfrm>
            <a:off x="692760" y="995164"/>
            <a:ext cx="9229725" cy="4124325"/>
          </a:xfrm>
          <a:prstGeom prst="rect">
            <a:avLst/>
          </a:prstGeom>
        </p:spPr>
      </p:pic>
      <p:sp>
        <p:nvSpPr>
          <p:cNvPr id="5" name="Прямоугольник 4"/>
          <p:cNvSpPr/>
          <p:nvPr/>
        </p:nvSpPr>
        <p:spPr>
          <a:xfrm>
            <a:off x="487360" y="5295658"/>
            <a:ext cx="11476138" cy="1169551"/>
          </a:xfrm>
          <a:prstGeom prst="rect">
            <a:avLst/>
          </a:prstGeom>
        </p:spPr>
        <p:txBody>
          <a:bodyPr wrap="square">
            <a:spAutoFit/>
          </a:bodyPr>
          <a:lstStyle/>
          <a:p>
            <a:r>
              <a:rPr lang="ru-RU" sz="1400" dirty="0"/>
              <a:t>К XIX веку большинство европейских стран отказалось от четкого разделения сословий, но в Российской империи эта традиция продолжала существовать до середины века. Отмена крепостного права повлияла на улучшение положения крестьян, но не ослабила межсословных противоречий. Крестьянство, задавленное выкупными платежами, не могло, в массе своей, вырваться из тяжелой нужды. Привилегированные классы еще долго сохраняли свое доминирующее положение в Российском обществе</a:t>
            </a:r>
            <a:r>
              <a:rPr lang="ru-RU" sz="1400" dirty="0" smtClean="0"/>
              <a:t>.</a:t>
            </a:r>
            <a:endParaRPr lang="ru-RU" sz="1400" dirty="0"/>
          </a:p>
        </p:txBody>
      </p:sp>
    </p:spTree>
    <p:extLst>
      <p:ext uri="{BB962C8B-B14F-4D97-AF65-F5344CB8AC3E}">
        <p14:creationId xmlns:p14="http://schemas.microsoft.com/office/powerpoint/2010/main" val="271547775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33</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Заключение</a:t>
            </a:r>
          </a:p>
        </p:txBody>
      </p:sp>
      <p:sp>
        <p:nvSpPr>
          <p:cNvPr id="7" name="Прямоугольник 6"/>
          <p:cNvSpPr/>
          <p:nvPr/>
        </p:nvSpPr>
        <p:spPr>
          <a:xfrm>
            <a:off x="153183" y="1536174"/>
            <a:ext cx="11885633" cy="5078313"/>
          </a:xfrm>
          <a:prstGeom prst="rect">
            <a:avLst/>
          </a:prstGeom>
        </p:spPr>
        <p:txBody>
          <a:bodyPr wrap="square">
            <a:spAutoFit/>
          </a:bodyPr>
          <a:lstStyle/>
          <a:p>
            <a:pPr algn="just"/>
            <a:r>
              <a:rPr lang="ru-RU" dirty="0"/>
              <a:t>Первая половина XIX в. была отмечена значительным прогрессом русской культуры, сопровождавшимся развитием просвещения, науки, литературы и искусства. Социально-экономическое развитие русского общества в первой половине XIX в. настоятельно требовало коренных изменений в области народного просвещения. В годы царствования Александра I была создана система образования, включавшая на начальной ступени приходские </a:t>
            </a:r>
            <a:r>
              <a:rPr lang="ru-RU" dirty="0" err="1"/>
              <a:t>одноклассные</a:t>
            </a:r>
            <a:r>
              <a:rPr lang="ru-RU" dirty="0"/>
              <a:t> школы и двухклассные уездные училища, далее следовали четырехклассные гимназии и, наконец, в основу высшего образования было положено обучение в университетах и немногочисленных технических учебных заведениях</a:t>
            </a:r>
            <a:r>
              <a:rPr lang="ru-RU" dirty="0" smtClean="0"/>
              <a:t>.</a:t>
            </a:r>
          </a:p>
          <a:p>
            <a:pPr algn="just"/>
            <a:endParaRPr lang="ru-RU" dirty="0"/>
          </a:p>
          <a:p>
            <a:pPr algn="just"/>
            <a:r>
              <a:rPr lang="ru-RU" dirty="0" smtClean="0"/>
              <a:t>Наличие </a:t>
            </a:r>
            <a:r>
              <a:rPr lang="ru-RU" dirty="0"/>
              <a:t>крепостного права и натуральность помещичьего хозяйства в России в начале XIX века не давали возможности капиталистическим производственным отношениям развиваться с необходимой степенью интенсивности. Зависимость крестьян затрудняла проблему первоначального накопления капитала, сдерживала приток наемных рабочих в промышленность.</a:t>
            </a:r>
          </a:p>
          <a:p>
            <a:pPr algn="just"/>
            <a:endParaRPr lang="ru-RU" dirty="0"/>
          </a:p>
          <a:p>
            <a:pPr algn="just"/>
            <a:r>
              <a:rPr lang="ru-RU" dirty="0"/>
              <a:t>Застойный характер экономики России обнаруживался по всем решающим показателям – производству металла, вооружению, обеспеченности транспортной сетью и паровым флотом. Таким образом, крепостническое государство оказалось политическим, военным и экономическим банкротом.</a:t>
            </a:r>
            <a:endParaRPr lang="ru-RU" dirty="0"/>
          </a:p>
        </p:txBody>
      </p:sp>
    </p:spTree>
    <p:extLst>
      <p:ext uri="{BB962C8B-B14F-4D97-AF65-F5344CB8AC3E}">
        <p14:creationId xmlns:p14="http://schemas.microsoft.com/office/powerpoint/2010/main" val="169332203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34</a:t>
            </a:r>
            <a:endParaRPr lang="ru-RU" sz="2400" dirty="0"/>
          </a:p>
        </p:txBody>
      </p:sp>
      <p:sp>
        <p:nvSpPr>
          <p:cNvPr id="6" name="TextBox 5">
            <a:extLst>
              <a:ext uri="{FF2B5EF4-FFF2-40B4-BE49-F238E27FC236}">
                <a16:creationId xmlns="" xmlns:a16="http://schemas.microsoft.com/office/drawing/2014/main" id="{585D3F43-9D68-F2F5-EDE9-A4A07B28CE56}"/>
              </a:ext>
            </a:extLst>
          </p:cNvPr>
          <p:cNvSpPr txBox="1"/>
          <p:nvPr/>
        </p:nvSpPr>
        <p:spPr>
          <a:xfrm>
            <a:off x="788376" y="-73278"/>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Список используемых источников</a:t>
            </a:r>
          </a:p>
        </p:txBody>
      </p:sp>
      <p:sp>
        <p:nvSpPr>
          <p:cNvPr id="7" name="Прямоугольник 6"/>
          <p:cNvSpPr/>
          <p:nvPr/>
        </p:nvSpPr>
        <p:spPr>
          <a:xfrm>
            <a:off x="153182" y="1080484"/>
            <a:ext cx="11885633" cy="3539430"/>
          </a:xfrm>
          <a:prstGeom prst="rect">
            <a:avLst/>
          </a:prstGeom>
        </p:spPr>
        <p:txBody>
          <a:bodyPr wrap="square">
            <a:spAutoFit/>
          </a:bodyPr>
          <a:lstStyle/>
          <a:p>
            <a:pPr marL="342900" lvl="0" indent="-342900" algn="just">
              <a:buAutoNum type="arabicPeriod"/>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Мироненко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С. В. Самодержавие и реформы // Политическая борьба в России в начале XIX века. - М., 1989</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a:t>
            </a: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URL: </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https://</a:t>
            </a: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na5ballov.pro/lib/novaya/396-mironenko-sv-samoderzhavie-i-reformy-politicheskaya-borba-v-rossii-v-nachale-xix-v.html</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12</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.12.2022</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eriod" startAt="2"/>
              <a:defRPr/>
            </a:pPr>
            <a:r>
              <a:rPr lang="ru-RU" sz="1400" dirty="0" smtClean="0">
                <a:solidFill>
                  <a:prstClr val="white"/>
                </a:solidFill>
                <a:ea typeface="Tahoma" panose="020B0604030504040204" pitchFamily="34" charset="0"/>
                <a:cs typeface="Tahoma" panose="020B0604030504040204" pitchFamily="34" charset="0"/>
              </a:rPr>
              <a:t>  Пушкин </a:t>
            </a:r>
            <a:r>
              <a:rPr lang="ru-RU" sz="1400" dirty="0">
                <a:solidFill>
                  <a:prstClr val="white"/>
                </a:solidFill>
                <a:ea typeface="Tahoma" panose="020B0604030504040204" pitchFamily="34" charset="0"/>
                <a:cs typeface="Tahoma" panose="020B0604030504040204" pitchFamily="34" charset="0"/>
              </a:rPr>
              <a:t>А.С., </a:t>
            </a:r>
            <a:r>
              <a:rPr lang="ru-RU" sz="1400" dirty="0" smtClean="0">
                <a:solidFill>
                  <a:prstClr val="white"/>
                </a:solidFill>
                <a:ea typeface="Tahoma" panose="020B0604030504040204" pitchFamily="34" charset="0"/>
                <a:cs typeface="Tahoma" panose="020B0604030504040204" pitchFamily="34" charset="0"/>
              </a:rPr>
              <a:t>История Пугачева</a:t>
            </a:r>
          </a:p>
          <a:p>
            <a:pPr lvl="0">
              <a:defRPr/>
            </a:pP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URL</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https://rvb.ru/pushkin/01text/08history/01pugatchev/1063.htm</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p>
          <a:p>
            <a:pPr lvl="0">
              <a:defRPr/>
            </a:pP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(Дата </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обращения: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12.12.2022)</a:t>
            </a: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eriod" startAt="3"/>
              <a:defRPr/>
            </a:pPr>
            <a:r>
              <a:rPr lang="ru-RU" sz="1400" dirty="0" smtClean="0">
                <a:solidFill>
                  <a:prstClr val="white"/>
                </a:solidFill>
                <a:ea typeface="Tahoma" panose="020B0604030504040204" pitchFamily="34" charset="0"/>
                <a:cs typeface="Tahoma" panose="020B0604030504040204" pitchFamily="34" charset="0"/>
              </a:rPr>
              <a:t>  Россия </a:t>
            </a:r>
            <a:r>
              <a:rPr lang="ru-RU" sz="1400" dirty="0">
                <a:solidFill>
                  <a:prstClr val="white"/>
                </a:solidFill>
                <a:ea typeface="Tahoma" panose="020B0604030504040204" pitchFamily="34" charset="0"/>
                <a:cs typeface="Tahoma" panose="020B0604030504040204" pitchFamily="34" charset="0"/>
              </a:rPr>
              <a:t>первой половины XIX в. глазами иностранцев. - Л., 1991</a:t>
            </a:r>
            <a:r>
              <a:rPr lang="ru-RU" sz="1400" dirty="0" smtClean="0">
                <a:solidFill>
                  <a:prstClr val="white"/>
                </a:solidFill>
                <a:ea typeface="Tahoma" panose="020B0604030504040204" pitchFamily="34" charset="0"/>
                <a:cs typeface="Tahoma" panose="020B0604030504040204" pitchFamily="34" charset="0"/>
              </a:rPr>
              <a:t>.</a:t>
            </a:r>
          </a:p>
          <a:p>
            <a:pPr lvl="0" algn="ju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URL: </a:t>
            </a:r>
            <a:r>
              <a:rPr lang="en-US" sz="1400" dirty="0">
                <a:solidFill>
                  <a:prstClr val="white"/>
                </a:solidFill>
                <a:ea typeface="Tahoma" panose="020B0604030504040204" pitchFamily="34" charset="0"/>
                <a:cs typeface="Tahoma" panose="020B0604030504040204" pitchFamily="34" charset="0"/>
              </a:rPr>
              <a:t>https://imwerden.de/pdf/rossiya_pervoj_poloviny_xix_veka_glazami_inostrantsev_1991__</a:t>
            </a:r>
            <a:r>
              <a:rPr lang="en-US" sz="1400" dirty="0" smtClean="0">
                <a:solidFill>
                  <a:prstClr val="white"/>
                </a:solidFill>
                <a:ea typeface="Tahoma" panose="020B0604030504040204" pitchFamily="34" charset="0"/>
                <a:cs typeface="Tahoma" panose="020B0604030504040204" pitchFamily="34" charset="0"/>
              </a:rPr>
              <a:t>ocr.pdf</a:t>
            </a:r>
            <a:endParaRPr lang="ru-RU" sz="1400" dirty="0" smtClean="0">
              <a:solidFill>
                <a:prstClr val="white"/>
              </a:solidFill>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12.12.2022)</a:t>
            </a: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eriod" startAt="4"/>
              <a:defRPr/>
            </a:pPr>
            <a:r>
              <a:rPr lang="ru-RU" sz="1400" dirty="0" smtClean="0">
                <a:solidFill>
                  <a:prstClr val="white"/>
                </a:solidFill>
                <a:ea typeface="Tahoma" panose="020B0604030504040204" pitchFamily="34" charset="0"/>
                <a:cs typeface="Tahoma" panose="020B0604030504040204" pitchFamily="34" charset="0"/>
              </a:rPr>
              <a:t>  Федоров </a:t>
            </a:r>
            <a:r>
              <a:rPr lang="ru-RU" sz="1400" dirty="0">
                <a:solidFill>
                  <a:prstClr val="white"/>
                </a:solidFill>
                <a:ea typeface="Tahoma" panose="020B0604030504040204" pitchFamily="34" charset="0"/>
                <a:cs typeface="Tahoma" panose="020B0604030504040204" pitchFamily="34" charset="0"/>
              </a:rPr>
              <a:t>В. А. Декабристы и их время. - М., 1992</a:t>
            </a:r>
            <a:r>
              <a:rPr lang="ru-RU" sz="1400" dirty="0" smtClean="0">
                <a:solidFill>
                  <a:prstClr val="white"/>
                </a:solidFill>
                <a:ea typeface="Tahoma" panose="020B0604030504040204" pitchFamily="34" charset="0"/>
                <a:cs typeface="Tahoma" panose="020B0604030504040204" pitchFamily="34" charset="0"/>
              </a:rPr>
              <a:t>.</a:t>
            </a:r>
          </a:p>
          <a:p>
            <a:pPr lvl="0" algn="just">
              <a:defRPr/>
            </a:pPr>
            <a:r>
              <a:rPr kumimoji="0" lang="ru-RU"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	</a:t>
            </a:r>
            <a:r>
              <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rPr>
              <a:t>URL: </a:t>
            </a:r>
            <a:r>
              <a:rPr lang="en-US" sz="1400" dirty="0">
                <a:solidFill>
                  <a:prstClr val="white"/>
                </a:solidFill>
                <a:ea typeface="Tahoma" panose="020B0604030504040204" pitchFamily="34" charset="0"/>
                <a:cs typeface="Tahoma" panose="020B0604030504040204" pitchFamily="34" charset="0"/>
              </a:rPr>
              <a:t>https://</a:t>
            </a:r>
            <a:r>
              <a:rPr lang="en-US" sz="1400" dirty="0" smtClean="0">
                <a:solidFill>
                  <a:prstClr val="white"/>
                </a:solidFill>
                <a:ea typeface="Tahoma" panose="020B0604030504040204" pitchFamily="34" charset="0"/>
                <a:cs typeface="Tahoma" panose="020B0604030504040204" pitchFamily="34" charset="0"/>
              </a:rPr>
              <a:t>ru.djvu.online/file/XlxC1RHZFa4Kp</a:t>
            </a:r>
            <a:endParaRPr lang="ru-RU" sz="1400" dirty="0" smtClean="0">
              <a:solidFill>
                <a:prstClr val="white"/>
              </a:solidFill>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12.12.2022)</a:t>
            </a: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entury Gothic" panose="020B0502020202020204"/>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684448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p:cNvSpPr txBox="1">
            <a:spLocks noChangeArrowheads="1"/>
          </p:cNvSpPr>
          <p:nvPr/>
        </p:nvSpPr>
        <p:spPr bwMode="auto">
          <a:xfrm>
            <a:off x="1385454" y="3048000"/>
            <a:ext cx="95596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ru-RU" altLang="ru-RU" sz="4400" b="1" dirty="0">
                <a:latin typeface="Times New Roman" panose="02020603050405020304" pitchFamily="18" charset="0"/>
              </a:rPr>
              <a:t>БЛАГОДАРИМ  ЗА  ВНИМАНИЕ!</a:t>
            </a:r>
          </a:p>
        </p:txBody>
      </p:sp>
    </p:spTree>
    <p:extLst>
      <p:ext uri="{BB962C8B-B14F-4D97-AF65-F5344CB8AC3E}">
        <p14:creationId xmlns:p14="http://schemas.microsoft.com/office/powerpoint/2010/main" val="67109084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3</a:t>
            </a: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7" name="Прямоугольник 6"/>
          <p:cNvSpPr/>
          <p:nvPr/>
        </p:nvSpPr>
        <p:spPr>
          <a:xfrm>
            <a:off x="751959" y="776426"/>
            <a:ext cx="10021608" cy="471283"/>
          </a:xfrm>
          <a:prstGeom prst="rect">
            <a:avLst/>
          </a:prstGeom>
        </p:spPr>
        <p:txBody>
          <a:bodyPr wrap="square">
            <a:spAutoFit/>
          </a:bodyPr>
          <a:lstStyle/>
          <a:p>
            <a:pP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	</a:t>
            </a:r>
          </a:p>
        </p:txBody>
      </p:sp>
      <p:sp>
        <p:nvSpPr>
          <p:cNvPr id="2" name="Прямоугольник 1">
            <a:extLst>
              <a:ext uri="{FF2B5EF4-FFF2-40B4-BE49-F238E27FC236}">
                <a16:creationId xmlns="" xmlns:a16="http://schemas.microsoft.com/office/drawing/2014/main" id="{19232D62-BE5A-97DA-93C1-8D79BA0361C3}"/>
              </a:ext>
            </a:extLst>
          </p:cNvPr>
          <p:cNvSpPr/>
          <p:nvPr/>
        </p:nvSpPr>
        <p:spPr>
          <a:xfrm>
            <a:off x="212331" y="2162109"/>
            <a:ext cx="11816549" cy="2139047"/>
          </a:xfrm>
          <a:prstGeom prst="rect">
            <a:avLst/>
          </a:prstGeom>
        </p:spPr>
        <p:txBody>
          <a:bodyPr wrap="square">
            <a:spAutoFit/>
          </a:bodyPr>
          <a:lstStyle/>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smtClean="0">
                <a:ea typeface="Tahoma" panose="020B0604030504040204" pitchFamily="34" charset="0"/>
                <a:cs typeface="Tahoma" panose="020B0604030504040204" pitchFamily="34" charset="0"/>
              </a:rPr>
              <a:t>Мироненко </a:t>
            </a:r>
            <a:r>
              <a:rPr lang="ru-RU" dirty="0">
                <a:ea typeface="Tahoma" panose="020B0604030504040204" pitchFamily="34" charset="0"/>
                <a:cs typeface="Tahoma" panose="020B0604030504040204" pitchFamily="34" charset="0"/>
              </a:rPr>
              <a:t>С. В. Самодержавие и реформы // Политическая борьба в России в начале XIX века. </a:t>
            </a:r>
            <a:r>
              <a:rPr lang="en-US" dirty="0" smtClean="0">
                <a:ea typeface="Tahoma" panose="020B0604030504040204" pitchFamily="34" charset="0"/>
                <a:cs typeface="Tahoma" panose="020B0604030504040204" pitchFamily="34" charset="0"/>
              </a:rPr>
              <a:t>[</a:t>
            </a:r>
            <a:r>
              <a:rPr lang="en-US" dirty="0">
                <a:ea typeface="Tahoma" panose="020B0604030504040204" pitchFamily="34" charset="0"/>
                <a:cs typeface="Tahoma" panose="020B0604030504040204" pitchFamily="34" charset="0"/>
              </a:rPr>
              <a:t>1]</a:t>
            </a:r>
            <a:r>
              <a:rPr lang="ru-RU" dirty="0">
                <a:ea typeface="Tahoma" panose="020B0604030504040204" pitchFamily="34" charset="0"/>
                <a:cs typeface="Tahoma" panose="020B0604030504040204" pitchFamily="34" charset="0"/>
              </a:rPr>
              <a:t> рассказывается об </a:t>
            </a:r>
            <a:r>
              <a:rPr lang="ru-RU" dirty="0" smtClean="0">
                <a:ea typeface="Tahoma" panose="020B0604030504040204" pitchFamily="34" charset="0"/>
                <a:cs typeface="Tahoma" panose="020B0604030504040204" pitchFamily="34" charset="0"/>
              </a:rPr>
              <a:t>самодержавии </a:t>
            </a:r>
            <a:r>
              <a:rPr lang="ru-RU" dirty="0">
                <a:ea typeface="Tahoma" panose="020B0604030504040204" pitchFamily="34" charset="0"/>
                <a:cs typeface="Tahoma" panose="020B0604030504040204" pitchFamily="34" charset="0"/>
              </a:rPr>
              <a:t>и </a:t>
            </a:r>
            <a:r>
              <a:rPr lang="ru-RU" dirty="0" smtClean="0">
                <a:ea typeface="Tahoma" panose="020B0604030504040204" pitchFamily="34" charset="0"/>
                <a:cs typeface="Tahoma" panose="020B0604030504040204" pitchFamily="34" charset="0"/>
              </a:rPr>
              <a:t>реформах</a:t>
            </a:r>
            <a:endParaRPr lang="ru-RU"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smtClean="0">
                <a:ea typeface="Tahoma" panose="020B0604030504040204" pitchFamily="34" charset="0"/>
                <a:cs typeface="Tahoma" panose="020B0604030504040204" pitchFamily="34" charset="0"/>
              </a:rPr>
              <a:t>Пушкина </a:t>
            </a:r>
            <a:r>
              <a:rPr lang="ru-RU" dirty="0">
                <a:ea typeface="Tahoma" panose="020B0604030504040204" pitchFamily="34" charset="0"/>
                <a:cs typeface="Tahoma" panose="020B0604030504040204" pitchFamily="34" charset="0"/>
              </a:rPr>
              <a:t>А.С., </a:t>
            </a:r>
            <a:r>
              <a:rPr lang="ru-RU" dirty="0" smtClean="0">
                <a:ea typeface="Tahoma" panose="020B0604030504040204" pitchFamily="34" charset="0"/>
                <a:cs typeface="Tahoma" panose="020B0604030504040204" pitchFamily="34" charset="0"/>
              </a:rPr>
              <a:t>«История Пугачёва»  </a:t>
            </a:r>
            <a:r>
              <a:rPr lang="en-US" dirty="0" smtClean="0">
                <a:ea typeface="Tahoma" panose="020B0604030504040204" pitchFamily="34" charset="0"/>
                <a:cs typeface="Tahoma" panose="020B0604030504040204" pitchFamily="34" charset="0"/>
              </a:rPr>
              <a:t>[2]</a:t>
            </a:r>
            <a:r>
              <a:rPr lang="ru-RU" dirty="0" smtClean="0">
                <a:ea typeface="Tahoma" panose="020B0604030504040204" pitchFamily="34" charset="0"/>
                <a:cs typeface="Tahoma" panose="020B0604030504040204" pitchFamily="34" charset="0"/>
              </a:rPr>
              <a:t> описывается история Емельяна Пугачёва</a:t>
            </a:r>
          </a:p>
          <a:p>
            <a:pPr marL="342900" indent="-342900" algn="just">
              <a:spcBef>
                <a:spcPts val="1000"/>
              </a:spcBef>
              <a:buFont typeface="Arial" panose="020B0604020202020204" pitchFamily="34" charset="0"/>
              <a:buChar char="•"/>
              <a:tabLst>
                <a:tab pos="266700" algn="l"/>
                <a:tab pos="361950" algn="l"/>
              </a:tabLst>
            </a:pPr>
            <a:r>
              <a:rPr lang="ru-RU" dirty="0" smtClean="0">
                <a:ea typeface="Tahoma" panose="020B0604030504040204" pitchFamily="34" charset="0"/>
                <a:cs typeface="Tahoma" panose="020B0604030504040204" pitchFamily="34" charset="0"/>
              </a:rPr>
              <a:t>В </a:t>
            </a:r>
            <a:r>
              <a:rPr lang="ru-RU" dirty="0">
                <a:ea typeface="Tahoma" panose="020B0604030504040204" pitchFamily="34" charset="0"/>
                <a:cs typeface="Tahoma" panose="020B0604030504040204" pitchFamily="34" charset="0"/>
              </a:rPr>
              <a:t>работе </a:t>
            </a:r>
            <a:r>
              <a:rPr lang="ru-RU" dirty="0" smtClean="0">
                <a:ea typeface="Tahoma" panose="020B0604030504040204" pitchFamily="34" charset="0"/>
                <a:cs typeface="Tahoma" panose="020B0604030504040204" pitchFamily="34" charset="0"/>
              </a:rPr>
              <a:t>«</a:t>
            </a:r>
            <a:r>
              <a:rPr lang="ru-RU" dirty="0" smtClean="0">
                <a:ea typeface="Tahoma" panose="020B0604030504040204" pitchFamily="34" charset="0"/>
                <a:cs typeface="Tahoma" panose="020B0604030504040204" pitchFamily="34" charset="0"/>
              </a:rPr>
              <a:t>Россия </a:t>
            </a:r>
            <a:r>
              <a:rPr lang="ru-RU" dirty="0">
                <a:ea typeface="Tahoma" panose="020B0604030504040204" pitchFamily="34" charset="0"/>
                <a:cs typeface="Tahoma" panose="020B0604030504040204" pitchFamily="34" charset="0"/>
              </a:rPr>
              <a:t>первой половины XIX в. глазами иностранцев</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3</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 повествуется об истории </a:t>
            </a:r>
            <a:r>
              <a:rPr lang="ru-RU" dirty="0" smtClean="0">
                <a:ea typeface="Tahoma" panose="020B0604030504040204" pitchFamily="34" charset="0"/>
                <a:cs typeface="Tahoma" panose="020B0604030504040204" pitchFamily="34" charset="0"/>
              </a:rPr>
              <a:t>России первой половины </a:t>
            </a:r>
            <a:r>
              <a:rPr lang="en-US" dirty="0" smtClean="0">
                <a:ea typeface="Tahoma" panose="020B0604030504040204" pitchFamily="34" charset="0"/>
                <a:cs typeface="Tahoma" panose="020B0604030504040204" pitchFamily="34" charset="0"/>
              </a:rPr>
              <a:t>XIX </a:t>
            </a:r>
            <a:r>
              <a:rPr lang="ru-RU" dirty="0" smtClean="0">
                <a:ea typeface="Tahoma" panose="020B0604030504040204" pitchFamily="34" charset="0"/>
                <a:cs typeface="Tahoma" panose="020B0604030504040204" pitchFamily="34" charset="0"/>
              </a:rPr>
              <a:t>века</a:t>
            </a:r>
            <a:endParaRPr lang="ru-RU"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smtClean="0">
                <a:ea typeface="Tahoma" panose="020B0604030504040204" pitchFamily="34" charset="0"/>
                <a:cs typeface="Tahoma" panose="020B0604030504040204" pitchFamily="34" charset="0"/>
              </a:rPr>
              <a:t>Фёдорова </a:t>
            </a:r>
            <a:r>
              <a:rPr lang="ru-RU" dirty="0">
                <a:ea typeface="Tahoma" panose="020B0604030504040204" pitchFamily="34" charset="0"/>
                <a:cs typeface="Tahoma" panose="020B0604030504040204" pitchFamily="34" charset="0"/>
              </a:rPr>
              <a:t>В. А. </a:t>
            </a:r>
            <a:r>
              <a:rPr lang="ru-RU" dirty="0" smtClean="0">
                <a:ea typeface="Tahoma" panose="020B0604030504040204" pitchFamily="34" charset="0"/>
                <a:cs typeface="Tahoma" panose="020B0604030504040204" pitchFamily="34" charset="0"/>
              </a:rPr>
              <a:t>«Декабристы </a:t>
            </a:r>
            <a:r>
              <a:rPr lang="ru-RU" dirty="0">
                <a:ea typeface="Tahoma" panose="020B0604030504040204" pitchFamily="34" charset="0"/>
                <a:cs typeface="Tahoma" panose="020B0604030504040204" pitchFamily="34" charset="0"/>
              </a:rPr>
              <a:t>и их время</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4</a:t>
            </a:r>
            <a:r>
              <a:rPr lang="en-US" dirty="0">
                <a:ea typeface="Tahoma" panose="020B0604030504040204" pitchFamily="34" charset="0"/>
                <a:cs typeface="Tahoma" panose="020B0604030504040204" pitchFamily="34" charset="0"/>
              </a:rPr>
              <a:t>]</a:t>
            </a:r>
            <a:r>
              <a:rPr lang="ru-RU" dirty="0">
                <a:ea typeface="Tahoma" panose="020B0604030504040204" pitchFamily="34" charset="0"/>
                <a:cs typeface="Tahoma" panose="020B0604030504040204" pitchFamily="34" charset="0"/>
              </a:rPr>
              <a:t> подробно описаны </a:t>
            </a:r>
            <a:r>
              <a:rPr lang="ru-RU" dirty="0" smtClean="0">
                <a:ea typeface="Tahoma" panose="020B0604030504040204" pitchFamily="34" charset="0"/>
                <a:cs typeface="Tahoma" panose="020B0604030504040204" pitchFamily="34" charset="0"/>
              </a:rPr>
              <a:t>декабристы</a:t>
            </a:r>
            <a:endParaRPr lang="ru-RU"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4480179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4</a:t>
            </a:r>
          </a:p>
        </p:txBody>
      </p:sp>
      <p:sp>
        <p:nvSpPr>
          <p:cNvPr id="2" name="Прямоугольник 1">
            <a:extLst>
              <a:ext uri="{FF2B5EF4-FFF2-40B4-BE49-F238E27FC236}">
                <a16:creationId xmlns="" xmlns:a16="http://schemas.microsoft.com/office/drawing/2014/main" id="{19232D62-BE5A-97DA-93C1-8D79BA0361C3}"/>
              </a:ext>
            </a:extLst>
          </p:cNvPr>
          <p:cNvSpPr/>
          <p:nvPr/>
        </p:nvSpPr>
        <p:spPr>
          <a:xfrm>
            <a:off x="1075922" y="1107306"/>
            <a:ext cx="9714711" cy="4247317"/>
          </a:xfrm>
          <a:prstGeom prst="rect">
            <a:avLst/>
          </a:prstGeom>
        </p:spPr>
        <p:txBody>
          <a:bodyPr wrap="square">
            <a:spAutoFit/>
          </a:bodyPr>
          <a:lstStyle/>
          <a:p>
            <a:pPr algn="just">
              <a:lnSpc>
                <a:spcPct val="150000"/>
              </a:lnSpc>
              <a:spcAft>
                <a:spcPts val="600"/>
              </a:spcAft>
              <a:defRPr/>
            </a:pPr>
            <a:r>
              <a:rPr lang="ru-RU" sz="1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Цель: </a:t>
            </a:r>
            <a:r>
              <a:rPr lang="ru-RU" sz="1600" b="1" dirty="0">
                <a:latin typeface="Times New Roman" panose="02020603050405020304" pitchFamily="18" charset="0"/>
                <a:ea typeface="Tahoma" panose="020B0604030504040204" pitchFamily="34" charset="0"/>
                <a:cs typeface="Times New Roman" panose="02020603050405020304" pitchFamily="18" charset="0"/>
              </a:rPr>
              <a:t>Изучить </a:t>
            </a:r>
            <a:r>
              <a:rPr lang="ru-RU" sz="1600" b="1" dirty="0" smtClean="0">
                <a:latin typeface="Times New Roman" panose="02020603050405020304" pitchFamily="18" charset="0"/>
                <a:ea typeface="Tahoma" panose="020B0604030504040204" pitchFamily="34" charset="0"/>
                <a:cs typeface="Times New Roman" panose="02020603050405020304" pitchFamily="18" charset="0"/>
              </a:rPr>
              <a:t>Россию </a:t>
            </a:r>
            <a:r>
              <a:rPr lang="ru-RU" sz="1600" b="1" dirty="0">
                <a:latin typeface="Times New Roman" panose="02020603050405020304" pitchFamily="18" charset="0"/>
                <a:ea typeface="Tahoma" panose="020B0604030504040204" pitchFamily="34" charset="0"/>
                <a:cs typeface="Times New Roman" panose="02020603050405020304" pitchFamily="18" charset="0"/>
              </a:rPr>
              <a:t>в первой половине XIX в</a:t>
            </a:r>
          </a:p>
          <a:p>
            <a:pPr algn="just">
              <a:lnSpc>
                <a:spcPct val="150000"/>
              </a:lnSpc>
              <a:spcAft>
                <a:spcPts val="600"/>
              </a:spcAft>
              <a:defRPr/>
            </a:pPr>
            <a:r>
              <a:rPr lang="ru-RU" sz="1600" b="1" dirty="0">
                <a:latin typeface="Tahoma" panose="020B0604030504040204" pitchFamily="34" charset="0"/>
                <a:ea typeface="Tahoma" panose="020B0604030504040204" pitchFamily="34" charset="0"/>
                <a:cs typeface="Tahoma" panose="020B0604030504040204" pitchFamily="34" charset="0"/>
              </a:rPr>
              <a:t/>
            </a:r>
            <a:br>
              <a:rPr lang="ru-RU" sz="1600" b="1" dirty="0">
                <a:latin typeface="Tahoma" panose="020B0604030504040204" pitchFamily="34" charset="0"/>
                <a:ea typeface="Tahoma" panose="020B0604030504040204" pitchFamily="34" charset="0"/>
                <a:cs typeface="Tahoma" panose="020B0604030504040204" pitchFamily="34" charset="0"/>
              </a:rPr>
            </a:br>
            <a:r>
              <a:rPr lang="ru-RU" sz="1600" b="1" dirty="0">
                <a:latin typeface="Tahoma" panose="020B0604030504040204" pitchFamily="34" charset="0"/>
                <a:ea typeface="Tahoma" panose="020B0604030504040204" pitchFamily="34" charset="0"/>
                <a:cs typeface="Tahoma" panose="020B0604030504040204" pitchFamily="34" charset="0"/>
              </a:rPr>
              <a:t>Задачи:</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Описать  </a:t>
            </a:r>
            <a:r>
              <a:rPr lang="ru-RU" sz="1600" b="1" dirty="0" smtClean="0">
                <a:latin typeface="Tahoma" panose="020B0604030504040204" pitchFamily="34" charset="0"/>
                <a:ea typeface="Tahoma" panose="020B0604030504040204" pitchFamily="34" charset="0"/>
                <a:cs typeface="Tahoma" panose="020B0604030504040204" pitchFamily="34" charset="0"/>
              </a:rPr>
              <a:t>негласный комитет, М.М</a:t>
            </a:r>
            <a:r>
              <a:rPr lang="ru-RU" sz="1600" b="1" dirty="0">
                <a:latin typeface="Tahoma" panose="020B0604030504040204" pitchFamily="34" charset="0"/>
                <a:ea typeface="Tahoma" panose="020B0604030504040204" pitchFamily="34" charset="0"/>
                <a:cs typeface="Tahoma" panose="020B0604030504040204" pitchFamily="34" charset="0"/>
              </a:rPr>
              <a:t>. </a:t>
            </a:r>
            <a:r>
              <a:rPr lang="ru-RU" sz="1600" b="1" dirty="0" smtClean="0">
                <a:latin typeface="Tahoma" panose="020B0604030504040204" pitchFamily="34" charset="0"/>
                <a:ea typeface="Tahoma" panose="020B0604030504040204" pitchFamily="34" charset="0"/>
                <a:cs typeface="Tahoma" panose="020B0604030504040204" pitchFamily="34" charset="0"/>
              </a:rPr>
              <a:t>Сперанского </a:t>
            </a:r>
            <a:r>
              <a:rPr lang="ru-RU" sz="1600" b="1" dirty="0">
                <a:latin typeface="Tahoma" panose="020B0604030504040204" pitchFamily="34" charset="0"/>
                <a:ea typeface="Tahoma" panose="020B0604030504040204" pitchFamily="34" charset="0"/>
                <a:cs typeface="Tahoma" panose="020B0604030504040204" pitchFamily="34" charset="0"/>
              </a:rPr>
              <a:t>и его план государственных преобразований</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Изучить </a:t>
            </a:r>
            <a:r>
              <a:rPr lang="ru-RU" sz="1600" b="1" dirty="0" smtClean="0">
                <a:latin typeface="Tahoma" panose="020B0604030504040204" pitchFamily="34" charset="0"/>
                <a:ea typeface="Tahoma" panose="020B0604030504040204" pitchFamily="34" charset="0"/>
                <a:cs typeface="Tahoma" panose="020B0604030504040204" pitchFamily="34" charset="0"/>
              </a:rPr>
              <a:t>Аракчеевщину</a:t>
            </a:r>
            <a:endParaRPr lang="ru-RU" sz="16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Рассмотреть </a:t>
            </a:r>
            <a:r>
              <a:rPr lang="ru-RU" sz="1600" b="1" dirty="0" smtClean="0">
                <a:latin typeface="Tahoma" panose="020B0604030504040204" pitchFamily="34" charset="0"/>
                <a:ea typeface="Tahoma" panose="020B0604030504040204" pitchFamily="34" charset="0"/>
                <a:cs typeface="Tahoma" panose="020B0604030504040204" pitchFamily="34" charset="0"/>
              </a:rPr>
              <a:t>д</a:t>
            </a:r>
            <a:r>
              <a:rPr lang="ru-RU" sz="1600" b="1" dirty="0">
                <a:latin typeface="Tahoma" panose="020B0604030504040204" pitchFamily="34" charset="0"/>
                <a:ea typeface="Tahoma" panose="020B0604030504040204" pitchFamily="34" charset="0"/>
                <a:cs typeface="Tahoma" panose="020B0604030504040204" pitchFamily="34" charset="0"/>
              </a:rPr>
              <a:t>екабристов </a:t>
            </a:r>
            <a:r>
              <a:rPr lang="ru-RU" sz="1600" b="1" dirty="0" smtClean="0">
                <a:latin typeface="Tahoma" panose="020B0604030504040204" pitchFamily="34" charset="0"/>
                <a:ea typeface="Tahoma" panose="020B0604030504040204" pitchFamily="34" charset="0"/>
                <a:cs typeface="Tahoma" panose="020B0604030504040204" pitchFamily="34" charset="0"/>
              </a:rPr>
              <a:t>и восстание </a:t>
            </a:r>
            <a:r>
              <a:rPr lang="ru-RU" sz="1600" b="1" dirty="0">
                <a:latin typeface="Tahoma" panose="020B0604030504040204" pitchFamily="34" charset="0"/>
                <a:ea typeface="Tahoma" panose="020B0604030504040204" pitchFamily="34" charset="0"/>
                <a:cs typeface="Tahoma" panose="020B0604030504040204" pitchFamily="34" charset="0"/>
              </a:rPr>
              <a:t>на Сенатской площади</a:t>
            </a:r>
            <a:endParaRPr lang="ru-RU" sz="1600" b="1" dirty="0" smtClean="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spcAft>
                <a:spcPts val="600"/>
              </a:spcAft>
              <a:buAutoNum type="arabicPeriod"/>
              <a:defRPr/>
            </a:pPr>
            <a:r>
              <a:rPr lang="ru-RU" sz="1600" b="1" dirty="0" smtClean="0">
                <a:latin typeface="Tahoma" panose="020B0604030504040204" pitchFamily="34" charset="0"/>
                <a:ea typeface="Tahoma" panose="020B0604030504040204" pitchFamily="34" charset="0"/>
                <a:cs typeface="Tahoma" panose="020B0604030504040204" pitchFamily="34" charset="0"/>
              </a:rPr>
              <a:t>Узнать </a:t>
            </a:r>
            <a:r>
              <a:rPr lang="ru-RU" sz="1600" b="1" dirty="0">
                <a:latin typeface="Tahoma" panose="020B0604030504040204" pitchFamily="34" charset="0"/>
                <a:ea typeface="Tahoma" panose="020B0604030504040204" pitchFamily="34" charset="0"/>
                <a:cs typeface="Tahoma" panose="020B0604030504040204" pitchFamily="34" charset="0"/>
              </a:rPr>
              <a:t>о </a:t>
            </a:r>
            <a:r>
              <a:rPr lang="ru-RU" sz="1600" b="1" dirty="0" smtClean="0">
                <a:latin typeface="Tahoma" panose="020B0604030504040204" pitchFamily="34" charset="0"/>
                <a:ea typeface="Tahoma" panose="020B0604030504040204" pitchFamily="34" charset="0"/>
                <a:cs typeface="Tahoma" panose="020B0604030504040204" pitchFamily="34" charset="0"/>
              </a:rPr>
              <a:t>дальнейшей консервации </a:t>
            </a:r>
            <a:r>
              <a:rPr lang="ru-RU" sz="1600" b="1" dirty="0">
                <a:latin typeface="Tahoma" panose="020B0604030504040204" pitchFamily="34" charset="0"/>
                <a:ea typeface="Tahoma" panose="020B0604030504040204" pitchFamily="34" charset="0"/>
                <a:cs typeface="Tahoma" panose="020B0604030504040204" pitchFamily="34" charset="0"/>
              </a:rPr>
              <a:t>режима при Николае </a:t>
            </a:r>
            <a:r>
              <a:rPr lang="ru-RU" sz="1600" b="1" dirty="0" smtClean="0">
                <a:latin typeface="Tahoma" panose="020B0604030504040204" pitchFamily="34" charset="0"/>
                <a:ea typeface="Tahoma" panose="020B0604030504040204" pitchFamily="34" charset="0"/>
                <a:cs typeface="Tahoma" panose="020B0604030504040204" pitchFamily="34" charset="0"/>
              </a:rPr>
              <a:t>I</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Описать </a:t>
            </a:r>
            <a:r>
              <a:rPr lang="ru-RU" sz="1600" b="1" dirty="0" smtClean="0">
                <a:latin typeface="Tahoma" panose="020B0604030504040204" pitchFamily="34" charset="0"/>
                <a:ea typeface="Tahoma" panose="020B0604030504040204" pitchFamily="34" charset="0"/>
                <a:cs typeface="Tahoma" panose="020B0604030504040204" pitchFamily="34" charset="0"/>
              </a:rPr>
              <a:t>русское </a:t>
            </a:r>
            <a:r>
              <a:rPr lang="ru-RU" sz="1600" b="1" dirty="0">
                <a:latin typeface="Tahoma" panose="020B0604030504040204" pitchFamily="34" charset="0"/>
                <a:ea typeface="Tahoma" panose="020B0604030504040204" pitchFamily="34" charset="0"/>
                <a:cs typeface="Tahoma" panose="020B0604030504040204" pitchFamily="34" charset="0"/>
              </a:rPr>
              <a:t>общество в первой половине XIX </a:t>
            </a:r>
            <a:r>
              <a:rPr lang="ru-RU" sz="1600" b="1" dirty="0" smtClean="0">
                <a:latin typeface="Tahoma" panose="020B0604030504040204" pitchFamily="34" charset="0"/>
                <a:ea typeface="Tahoma" panose="020B0604030504040204" pitchFamily="34" charset="0"/>
                <a:cs typeface="Tahoma" panose="020B0604030504040204" pitchFamily="34" charset="0"/>
              </a:rPr>
              <a:t>в</a:t>
            </a:r>
            <a:r>
              <a:rPr lang="ru-RU" sz="1600" b="1" dirty="0">
                <a:latin typeface="Tahoma" panose="020B0604030504040204" pitchFamily="34" charset="0"/>
                <a:ea typeface="Tahoma" panose="020B0604030504040204" pitchFamily="34" charset="0"/>
                <a:cs typeface="Tahoma" panose="020B0604030504040204" pitchFamily="34" charset="0"/>
              </a:rPr>
              <a:t/>
            </a:r>
            <a:br>
              <a:rPr lang="ru-RU" sz="1600" b="1" dirty="0">
                <a:latin typeface="Tahoma" panose="020B0604030504040204" pitchFamily="34" charset="0"/>
                <a:ea typeface="Tahoma" panose="020B0604030504040204" pitchFamily="34" charset="0"/>
                <a:cs typeface="Tahoma" panose="020B0604030504040204" pitchFamily="34" charset="0"/>
              </a:rPr>
            </a:br>
            <a:endParaRPr lang="ru-RU" sz="1600"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 xmlns:a16="http://schemas.microsoft.com/office/drawing/2014/main" id="{585D3F43-9D68-F2F5-EDE9-A4A07B28CE56}"/>
              </a:ext>
            </a:extLst>
          </p:cNvPr>
          <p:cNvSpPr txBox="1"/>
          <p:nvPr/>
        </p:nvSpPr>
        <p:spPr>
          <a:xfrm>
            <a:off x="2857500" y="-171745"/>
            <a:ext cx="6096000" cy="927690"/>
          </a:xfrm>
          <a:prstGeom prst="rect">
            <a:avLst/>
          </a:prstGeom>
          <a:noFill/>
        </p:spPr>
        <p:txBody>
          <a:bodyPr wrap="square">
            <a:spAutoFit/>
          </a:bodyPr>
          <a:lstStyle/>
          <a:p>
            <a:pPr marL="0" marR="0" lvl="0" indent="0" algn="ctr" defTabSz="457200" rtl="0" eaLnBrk="1" fontAlgn="auto" latinLnBrk="0" hangingPunct="1">
              <a:lnSpc>
                <a:spcPts val="7679"/>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Цель</a:t>
            </a: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 и </a:t>
            </a: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задачи</a:t>
            </a: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работы</a:t>
            </a: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321229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5</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838200" y="-164418"/>
            <a:ext cx="9226062" cy="896079"/>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Негласный комитет</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 xmlns:a16="http://schemas.microsoft.com/office/drawing/2014/main" id="{E6DA12C0-6C66-452E-988E-52966ABB16F3}"/>
              </a:ext>
            </a:extLst>
          </p:cNvPr>
          <p:cNvSpPr txBox="1"/>
          <p:nvPr/>
        </p:nvSpPr>
        <p:spPr>
          <a:xfrm>
            <a:off x="117986" y="1354590"/>
            <a:ext cx="11840005" cy="5189113"/>
          </a:xfrm>
          <a:prstGeom prst="rect">
            <a:avLst/>
          </a:prstGeom>
          <a:noFill/>
        </p:spPr>
        <p:txBody>
          <a:bodyPr wrap="square">
            <a:spAutoFit/>
          </a:bodyPr>
          <a:lstStyle/>
          <a:p>
            <a:pPr marL="82296" lvl="0" algn="just">
              <a:lnSpc>
                <a:spcPct val="80000"/>
              </a:lnSpc>
              <a:buSzPts val="1736"/>
            </a:pPr>
            <a:r>
              <a:rPr lang="ru-RU" dirty="0"/>
              <a:t>Изначально  в своей деятельности Александр опирался на узкий круг своих приближенных, состоящий из молодых образованных аристократов, получивший название «Негласный комитет». В него </a:t>
            </a:r>
            <a:r>
              <a:rPr lang="ru-RU" dirty="0" smtClean="0"/>
              <a:t>вошли:</a:t>
            </a:r>
          </a:p>
          <a:p>
            <a:pPr marL="82296" lvl="0" algn="just">
              <a:lnSpc>
                <a:spcPct val="80000"/>
              </a:lnSpc>
              <a:buSzPts val="1736"/>
            </a:pPr>
            <a:endParaRPr lang="ru-RU" dirty="0" smtClean="0"/>
          </a:p>
          <a:p>
            <a:pPr marL="425196" lvl="0" indent="-342900" algn="just">
              <a:lnSpc>
                <a:spcPct val="80000"/>
              </a:lnSpc>
              <a:buSzPts val="1736"/>
              <a:buFont typeface="Arial" panose="020B0604020202020204" pitchFamily="34" charset="0"/>
              <a:buChar char="•"/>
            </a:pPr>
            <a:r>
              <a:rPr lang="ru-RU" dirty="0" smtClean="0"/>
              <a:t>А</a:t>
            </a:r>
            <a:r>
              <a:rPr lang="ru-RU" dirty="0"/>
              <a:t>. Е. </a:t>
            </a:r>
            <a:r>
              <a:rPr lang="ru-RU" dirty="0" smtClean="0"/>
              <a:t>Чарторыйский; </a:t>
            </a:r>
          </a:p>
          <a:p>
            <a:pPr marL="425196" lvl="0" indent="-342900" algn="just">
              <a:lnSpc>
                <a:spcPct val="80000"/>
              </a:lnSpc>
              <a:buSzPts val="1736"/>
              <a:buFont typeface="Arial" panose="020B0604020202020204" pitchFamily="34" charset="0"/>
              <a:buChar char="•"/>
            </a:pPr>
            <a:endParaRPr lang="ru-RU" dirty="0" smtClean="0"/>
          </a:p>
          <a:p>
            <a:pPr marL="425196" lvl="0" indent="-342900" algn="just">
              <a:lnSpc>
                <a:spcPct val="80000"/>
              </a:lnSpc>
              <a:buSzPts val="1736"/>
              <a:buFont typeface="Arial" panose="020B0604020202020204" pitchFamily="34" charset="0"/>
              <a:buChar char="•"/>
            </a:pPr>
            <a:r>
              <a:rPr lang="ru-RU" dirty="0" smtClean="0"/>
              <a:t>П</a:t>
            </a:r>
            <a:r>
              <a:rPr lang="ru-RU" dirty="0"/>
              <a:t>. А. </a:t>
            </a:r>
            <a:r>
              <a:rPr lang="ru-RU" dirty="0" smtClean="0"/>
              <a:t>Строганов</a:t>
            </a:r>
            <a:r>
              <a:rPr lang="ru-RU" dirty="0"/>
              <a:t>;</a:t>
            </a:r>
            <a:endParaRPr lang="ru-RU" dirty="0" smtClean="0"/>
          </a:p>
          <a:p>
            <a:pPr marL="425196" lvl="0" indent="-342900" algn="just">
              <a:lnSpc>
                <a:spcPct val="80000"/>
              </a:lnSpc>
              <a:buSzPts val="1736"/>
              <a:buFont typeface="Arial" panose="020B0604020202020204" pitchFamily="34" charset="0"/>
              <a:buChar char="•"/>
            </a:pPr>
            <a:endParaRPr lang="ru-RU" dirty="0" smtClean="0"/>
          </a:p>
          <a:p>
            <a:pPr marL="425196" lvl="0" indent="-342900" algn="just">
              <a:lnSpc>
                <a:spcPct val="80000"/>
              </a:lnSpc>
              <a:buSzPts val="1736"/>
              <a:buFont typeface="Arial" panose="020B0604020202020204" pitchFamily="34" charset="0"/>
              <a:buChar char="•"/>
            </a:pPr>
            <a:r>
              <a:rPr lang="ru-RU" dirty="0" smtClean="0"/>
              <a:t>Н</a:t>
            </a:r>
            <a:r>
              <a:rPr lang="ru-RU" dirty="0"/>
              <a:t>. Н. </a:t>
            </a:r>
            <a:r>
              <a:rPr lang="ru-RU" dirty="0" smtClean="0"/>
              <a:t>Новосильцев; </a:t>
            </a:r>
          </a:p>
          <a:p>
            <a:pPr marL="425196" lvl="0" indent="-342900" algn="just">
              <a:lnSpc>
                <a:spcPct val="80000"/>
              </a:lnSpc>
              <a:buSzPts val="1736"/>
              <a:buFont typeface="Arial" panose="020B0604020202020204" pitchFamily="34" charset="0"/>
              <a:buChar char="•"/>
            </a:pPr>
            <a:endParaRPr lang="ru-RU" dirty="0" smtClean="0"/>
          </a:p>
          <a:p>
            <a:pPr marL="425196" lvl="0" indent="-342900" algn="just">
              <a:lnSpc>
                <a:spcPct val="80000"/>
              </a:lnSpc>
              <a:buSzPts val="1736"/>
              <a:buFont typeface="Arial" panose="020B0604020202020204" pitchFamily="34" charset="0"/>
              <a:buChar char="•"/>
            </a:pPr>
            <a:r>
              <a:rPr lang="ru-RU" dirty="0" smtClean="0"/>
              <a:t>В</a:t>
            </a:r>
            <a:r>
              <a:rPr lang="ru-RU" dirty="0"/>
              <a:t>. П. Кочубей. </a:t>
            </a:r>
            <a:endParaRPr lang="ru-RU" dirty="0" smtClean="0"/>
          </a:p>
          <a:p>
            <a:pPr marL="82296" lvl="0" algn="just">
              <a:lnSpc>
                <a:spcPct val="80000"/>
              </a:lnSpc>
              <a:buSzPts val="1736"/>
            </a:pPr>
            <a:endParaRPr lang="ru-RU" dirty="0"/>
          </a:p>
          <a:p>
            <a:pPr marL="82296" lvl="0" algn="just">
              <a:lnSpc>
                <a:spcPct val="80000"/>
              </a:lnSpc>
              <a:buSzPts val="1736"/>
            </a:pPr>
            <a:r>
              <a:rPr lang="ru-RU" dirty="0" smtClean="0"/>
              <a:t>Кружок </a:t>
            </a:r>
            <a:r>
              <a:rPr lang="ru-RU" dirty="0"/>
              <a:t>единомышленников сформировался в 1797 г. Он иронично именовался «Комитетом общественного спасения».  На своих тайных собраниях члены Негласного комитета высказывали идеи освобождения России от самодержавия, говорили о необходимости отмены крепостного права, возможности республиканского устройства страны. </a:t>
            </a:r>
            <a:endParaRPr lang="ru-RU" dirty="0" smtClean="0"/>
          </a:p>
          <a:p>
            <a:pPr marL="82296" lvl="0" algn="just">
              <a:lnSpc>
                <a:spcPct val="80000"/>
              </a:lnSpc>
              <a:buSzPts val="1736"/>
            </a:pPr>
            <a:endParaRPr lang="ru-RU" dirty="0"/>
          </a:p>
          <a:p>
            <a:pPr marL="82296" lvl="0" algn="just">
              <a:lnSpc>
                <a:spcPct val="80000"/>
              </a:lnSpc>
              <a:buSzPts val="1736"/>
            </a:pPr>
            <a:r>
              <a:rPr lang="ru-RU" dirty="0"/>
              <a:t>Негласный комитет действовал в течение 1801–1803 гг. Его задачей стала помощь императору «в систематической работе над реформою бесформенного здания управления империей». За время своей деятельности  Негласный комитет рассмотрел вопросы реализации сенатской и министерской реформы, крестьянский вопрос и осуществил ряд внешнеполитических мероприятий.</a:t>
            </a:r>
          </a:p>
          <a:p>
            <a:pPr marL="82296" lvl="0" algn="just">
              <a:lnSpc>
                <a:spcPct val="80000"/>
              </a:lnSpc>
              <a:buSzPts val="1736"/>
            </a:pPr>
            <a:endParaRPr lang="ru-RU" dirty="0"/>
          </a:p>
        </p:txBody>
      </p:sp>
    </p:spTree>
    <p:extLst>
      <p:ext uri="{BB962C8B-B14F-4D97-AF65-F5344CB8AC3E}">
        <p14:creationId xmlns:p14="http://schemas.microsoft.com/office/powerpoint/2010/main" val="179231801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6</a:t>
            </a:r>
          </a:p>
        </p:txBody>
      </p:sp>
      <p:sp>
        <p:nvSpPr>
          <p:cNvPr id="6" name="TextBox 5">
            <a:extLst>
              <a:ext uri="{FF2B5EF4-FFF2-40B4-BE49-F238E27FC236}">
                <a16:creationId xmlns="" xmlns:a16="http://schemas.microsoft.com/office/drawing/2014/main" id="{585D3F43-9D68-F2F5-EDE9-A4A07B28CE56}"/>
              </a:ext>
            </a:extLst>
          </p:cNvPr>
          <p:cNvSpPr txBox="1"/>
          <p:nvPr/>
        </p:nvSpPr>
        <p:spPr>
          <a:xfrm>
            <a:off x="-181706" y="-164418"/>
            <a:ext cx="10615246" cy="896079"/>
          </a:xfrm>
          <a:prstGeom prst="rect">
            <a:avLst/>
          </a:prstGeom>
          <a:noFill/>
        </p:spPr>
        <p:txBody>
          <a:bodyPr wrap="square">
            <a:spAutoFit/>
          </a:bodyPr>
          <a:lstStyle/>
          <a:p>
            <a:pPr lvl="0" algn="ctr">
              <a:lnSpc>
                <a:spcPts val="7679"/>
              </a:lnSpc>
              <a:defRPr/>
            </a:pPr>
            <a:r>
              <a:rPr lang="ru-RU" sz="2400" b="1" dirty="0">
                <a:latin typeface="Tahoma" panose="020B0604030504040204" pitchFamily="34" charset="0"/>
                <a:ea typeface="Tahoma" panose="020B0604030504040204" pitchFamily="34" charset="0"/>
                <a:cs typeface="Tahoma" panose="020B0604030504040204" pitchFamily="34" charset="0"/>
              </a:rPr>
              <a:t>Негласный комитет</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s://foxford.ru/uploads/tinymce_image/image/10597/i__6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98" y="1411446"/>
            <a:ext cx="2453401" cy="2920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oxford.ru/uploads/tinymce_image/image/10598/i__7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207" y="1411446"/>
            <a:ext cx="2531286" cy="29207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xford.ru/uploads/tinymce_image/image/10599/i__8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2900" y="1380021"/>
            <a:ext cx="2410061" cy="29390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foxford.ru/uploads/tinymce_image/image/10600/558c04b2cf08fb8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369" y="1393063"/>
            <a:ext cx="2453401" cy="29260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CFA35937-5001-4F1A-8673-214D292F7430}"/>
              </a:ext>
            </a:extLst>
          </p:cNvPr>
          <p:cNvSpPr txBox="1"/>
          <p:nvPr/>
        </p:nvSpPr>
        <p:spPr>
          <a:xfrm>
            <a:off x="319398" y="4319119"/>
            <a:ext cx="2453401" cy="307777"/>
          </a:xfrm>
          <a:prstGeom prst="rect">
            <a:avLst/>
          </a:prstGeom>
          <a:noFill/>
        </p:spPr>
        <p:txBody>
          <a:bodyPr wrap="square">
            <a:spAutoFit/>
          </a:bodyPr>
          <a:lstStyle/>
          <a:p>
            <a:pPr algn="ctr"/>
            <a:r>
              <a:rPr lang="ru-RU" sz="1400" dirty="0"/>
              <a:t>Рисунок 1– В. П. Кочубей</a:t>
            </a:r>
          </a:p>
        </p:txBody>
      </p:sp>
      <p:sp>
        <p:nvSpPr>
          <p:cNvPr id="10" name="TextBox 9">
            <a:extLst>
              <a:ext uri="{FF2B5EF4-FFF2-40B4-BE49-F238E27FC236}">
                <a16:creationId xmlns="" xmlns:a16="http://schemas.microsoft.com/office/drawing/2014/main" id="{CFA35937-5001-4F1A-8673-214D292F7430}"/>
              </a:ext>
            </a:extLst>
          </p:cNvPr>
          <p:cNvSpPr txBox="1"/>
          <p:nvPr/>
        </p:nvSpPr>
        <p:spPr>
          <a:xfrm>
            <a:off x="3263317" y="4332161"/>
            <a:ext cx="2615176" cy="307777"/>
          </a:xfrm>
          <a:prstGeom prst="rect">
            <a:avLst/>
          </a:prstGeom>
          <a:noFill/>
        </p:spPr>
        <p:txBody>
          <a:bodyPr wrap="square">
            <a:spAutoFit/>
          </a:bodyPr>
          <a:lstStyle/>
          <a:p>
            <a:pPr algn="ctr"/>
            <a:r>
              <a:rPr lang="ru-RU" sz="1400" dirty="0"/>
              <a:t>Рисунок </a:t>
            </a:r>
            <a:r>
              <a:rPr lang="ru-RU" sz="1400" dirty="0" smtClean="0"/>
              <a:t>2– </a:t>
            </a:r>
            <a:r>
              <a:rPr lang="ru-RU" sz="1400" dirty="0"/>
              <a:t>П. А. Строганов</a:t>
            </a:r>
          </a:p>
        </p:txBody>
      </p:sp>
      <p:sp>
        <p:nvSpPr>
          <p:cNvPr id="11" name="TextBox 10">
            <a:extLst>
              <a:ext uri="{FF2B5EF4-FFF2-40B4-BE49-F238E27FC236}">
                <a16:creationId xmlns="" xmlns:a16="http://schemas.microsoft.com/office/drawing/2014/main" id="{CFA35937-5001-4F1A-8673-214D292F7430}"/>
              </a:ext>
            </a:extLst>
          </p:cNvPr>
          <p:cNvSpPr txBox="1"/>
          <p:nvPr/>
        </p:nvSpPr>
        <p:spPr>
          <a:xfrm>
            <a:off x="6227607" y="4332161"/>
            <a:ext cx="2860645" cy="307777"/>
          </a:xfrm>
          <a:prstGeom prst="rect">
            <a:avLst/>
          </a:prstGeom>
          <a:noFill/>
        </p:spPr>
        <p:txBody>
          <a:bodyPr wrap="square">
            <a:spAutoFit/>
          </a:bodyPr>
          <a:lstStyle/>
          <a:p>
            <a:pPr algn="ctr"/>
            <a:r>
              <a:rPr lang="ru-RU" sz="1400" dirty="0"/>
              <a:t>Рисунок </a:t>
            </a:r>
            <a:r>
              <a:rPr lang="ru-RU" sz="1400" dirty="0" smtClean="0"/>
              <a:t>3– </a:t>
            </a:r>
            <a:r>
              <a:rPr lang="ru-RU" sz="1400" dirty="0"/>
              <a:t>Н. Н. Новосильцев</a:t>
            </a:r>
          </a:p>
        </p:txBody>
      </p:sp>
      <p:sp>
        <p:nvSpPr>
          <p:cNvPr id="13" name="TextBox 12">
            <a:extLst>
              <a:ext uri="{FF2B5EF4-FFF2-40B4-BE49-F238E27FC236}">
                <a16:creationId xmlns="" xmlns:a16="http://schemas.microsoft.com/office/drawing/2014/main" id="{CFA35937-5001-4F1A-8673-214D292F7430}"/>
              </a:ext>
            </a:extLst>
          </p:cNvPr>
          <p:cNvSpPr txBox="1"/>
          <p:nvPr/>
        </p:nvSpPr>
        <p:spPr>
          <a:xfrm>
            <a:off x="9208494" y="4319118"/>
            <a:ext cx="2983506" cy="307777"/>
          </a:xfrm>
          <a:prstGeom prst="rect">
            <a:avLst/>
          </a:prstGeom>
          <a:noFill/>
        </p:spPr>
        <p:txBody>
          <a:bodyPr wrap="square">
            <a:spAutoFit/>
          </a:bodyPr>
          <a:lstStyle/>
          <a:p>
            <a:pPr algn="ctr"/>
            <a:r>
              <a:rPr lang="ru-RU" sz="1400" dirty="0"/>
              <a:t>Рисунок </a:t>
            </a:r>
            <a:r>
              <a:rPr lang="ru-RU" sz="1400" dirty="0" smtClean="0"/>
              <a:t>4– </a:t>
            </a:r>
            <a:r>
              <a:rPr lang="ru-RU" sz="1400" dirty="0"/>
              <a:t>А. Е. Чарторыйский</a:t>
            </a:r>
          </a:p>
        </p:txBody>
      </p:sp>
    </p:spTree>
    <p:extLst>
      <p:ext uri="{BB962C8B-B14F-4D97-AF65-F5344CB8AC3E}">
        <p14:creationId xmlns:p14="http://schemas.microsoft.com/office/powerpoint/2010/main" val="117661683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7</a:t>
            </a:r>
          </a:p>
        </p:txBody>
      </p:sp>
      <p:sp>
        <p:nvSpPr>
          <p:cNvPr id="2" name="Прямоугольник 1">
            <a:extLst>
              <a:ext uri="{FF2B5EF4-FFF2-40B4-BE49-F238E27FC236}">
                <a16:creationId xmlns="" xmlns:a16="http://schemas.microsoft.com/office/drawing/2014/main" id="{19232D62-BE5A-97DA-93C1-8D79BA0361C3}"/>
              </a:ext>
            </a:extLst>
          </p:cNvPr>
          <p:cNvSpPr/>
          <p:nvPr/>
        </p:nvSpPr>
        <p:spPr>
          <a:xfrm>
            <a:off x="182497" y="1151667"/>
            <a:ext cx="5949856" cy="5755422"/>
          </a:xfrm>
          <a:prstGeom prst="rect">
            <a:avLst/>
          </a:prstGeom>
        </p:spPr>
        <p:txBody>
          <a:bodyPr wrap="square">
            <a:spAutoFit/>
          </a:bodyPr>
          <a:lstStyle/>
          <a:p>
            <a:pPr lvl="0" algn="just">
              <a:defRPr/>
            </a:pPr>
            <a:r>
              <a:rPr lang="ru-RU" sz="1600" dirty="0">
                <a:solidFill>
                  <a:prstClr val="white"/>
                </a:solidFill>
                <a:latin typeface="Century Gothic" panose="020B0502020202020204" pitchFamily="34" charset="0"/>
              </a:rPr>
              <a:t>Одним из сподвижников Александра I стал Михаил Михайлович Сперанский (1772–1839 гг.). Он родился в семье бедного сельского священника. Мальчик рос в среде низшего духовенства. В возрасте семи лет он поступил во Владимирскую духовную семинарию. В ученические годы он показал блестящие способности. Как один из лучших учеников осенью 1788 г. он был направлен в Петербург в Александро-Невскую семинарию. Здесь юноша увлекся философией. В своих размышлениях он обличал произвол, призывал уважать человеческое достоинство и гражданские права человека. В 1791 г. Сперанский окончил семинарию и был приглашен остаться преподавателем математики в семинарии. Позже он стал учить семинаристов физике, красноречию и философии. За четыре года преподавательской деятельности образованность Сперанского становится энциклопедической. Он совершенствует свои знания в философии, изучает экономическую и политическую жизнь империи. Митрополит Гавриил предлагает Михаилу Михайловичу принять монашество. Но у него другие планы.</a:t>
            </a:r>
          </a:p>
          <a:p>
            <a:pPr lvl="0" algn="just">
              <a:defRPr/>
            </a:pPr>
            <a:endParaRPr lang="ru-RU" sz="1600" dirty="0">
              <a:solidFill>
                <a:prstClr val="white"/>
              </a:solidFill>
              <a:latin typeface="Century Gothic" panose="020B0502020202020204" pitchFamily="34" charset="0"/>
            </a:endParaRP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418"/>
            <a:ext cx="10433540" cy="1079783"/>
          </a:xfrm>
          <a:prstGeom prst="rect">
            <a:avLst/>
          </a:prstGeom>
          <a:noFill/>
        </p:spPr>
        <p:txBody>
          <a:bodyPr wrap="square">
            <a:spAutoFit/>
          </a:bodyPr>
          <a:lstStyle/>
          <a:p>
            <a:pPr lvl="0" algn="ctr">
              <a:lnSpc>
                <a:spcPts val="7679"/>
              </a:lnSpc>
              <a:defRPr/>
            </a:pPr>
            <a:r>
              <a:rPr lang="ru-RU" sz="2000" b="1" dirty="0" smtClean="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Происхождение</a:t>
            </a:r>
            <a:r>
              <a:rPr lang="ru-RU" sz="20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ru-RU" sz="2000" b="1" dirty="0" smtClean="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Образование</a:t>
            </a:r>
            <a:r>
              <a:rPr lang="ru-RU" sz="20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первые годы службы М. М. Сперанского</a:t>
            </a: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https://foxford.ru/uploads/tinymce_image/image/10626/62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9374" y="1151667"/>
            <a:ext cx="3470309" cy="4449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FA35937-5001-4F1A-8673-214D292F7430}"/>
              </a:ext>
            </a:extLst>
          </p:cNvPr>
          <p:cNvSpPr txBox="1"/>
          <p:nvPr/>
        </p:nvSpPr>
        <p:spPr>
          <a:xfrm>
            <a:off x="7309373" y="5600781"/>
            <a:ext cx="3470309" cy="307777"/>
          </a:xfrm>
          <a:prstGeom prst="rect">
            <a:avLst/>
          </a:prstGeom>
          <a:noFill/>
        </p:spPr>
        <p:txBody>
          <a:bodyPr wrap="square">
            <a:spAutoFit/>
          </a:bodyPr>
          <a:lstStyle/>
          <a:p>
            <a:pPr algn="ctr"/>
            <a:r>
              <a:rPr lang="ru-RU" sz="1400" dirty="0"/>
              <a:t>Рисунок </a:t>
            </a:r>
            <a:r>
              <a:rPr lang="ru-RU" sz="1400" dirty="0" smtClean="0"/>
              <a:t>5– </a:t>
            </a:r>
            <a:r>
              <a:rPr lang="ru-RU" sz="1400" dirty="0"/>
              <a:t>М. М. Сперанский</a:t>
            </a:r>
          </a:p>
        </p:txBody>
      </p:sp>
    </p:spTree>
    <p:extLst>
      <p:ext uri="{BB962C8B-B14F-4D97-AF65-F5344CB8AC3E}">
        <p14:creationId xmlns:p14="http://schemas.microsoft.com/office/powerpoint/2010/main" val="18461770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8</a:t>
            </a:r>
          </a:p>
        </p:txBody>
      </p:sp>
      <p:sp>
        <p:nvSpPr>
          <p:cNvPr id="2" name="Прямоугольник 1">
            <a:extLst>
              <a:ext uri="{FF2B5EF4-FFF2-40B4-BE49-F238E27FC236}">
                <a16:creationId xmlns="" xmlns:a16="http://schemas.microsoft.com/office/drawing/2014/main" id="{19232D62-BE5A-97DA-93C1-8D79BA0361C3}"/>
              </a:ext>
            </a:extLst>
          </p:cNvPr>
          <p:cNvSpPr/>
          <p:nvPr/>
        </p:nvSpPr>
        <p:spPr>
          <a:xfrm>
            <a:off x="182496" y="1151667"/>
            <a:ext cx="5958245" cy="5632311"/>
          </a:xfrm>
          <a:prstGeom prst="rect">
            <a:avLst/>
          </a:prstGeom>
        </p:spPr>
        <p:txBody>
          <a:bodyPr wrap="square">
            <a:spAutoFit/>
          </a:bodyPr>
          <a:lstStyle/>
          <a:p>
            <a:pPr lvl="0" algn="just">
              <a:lnSpc>
                <a:spcPct val="150000"/>
              </a:lnSpc>
              <a:defRPr/>
            </a:pPr>
            <a:r>
              <a:rPr lang="ru-RU" sz="1200" dirty="0">
                <a:solidFill>
                  <a:prstClr val="white"/>
                </a:solidFill>
                <a:latin typeface="Century Gothic" panose="020B0502020202020204" pitchFamily="34" charset="0"/>
                <a:ea typeface="Tahoma" panose="020B0604030504040204" pitchFamily="34" charset="0"/>
                <a:cs typeface="Tahoma" panose="020B0604030504040204" pitchFamily="34" charset="0"/>
              </a:rPr>
              <a:t>В 1797 г. он поступает на государственную службу. При Павле I Сперанский работал в канцелярии генерал-прокурора. В марте 1801 г. его назначили управляющим экспедиции гражданских и духовных дел в канцелярии Непременного совета. В 1803 г. Сперанский стал директором одного из департаментов Министерства внутренних дел, подчинялся непосредственно В. П. Кочубею. Он подготовил несколько политических записок, в которых обосновал необходимость реформ: «О коренных законах государства», «О постепенности усовершенствования общественного», «О силе общего мнения», «Записка об устройстве судебных и правительственных учреждений в России».</a:t>
            </a:r>
          </a:p>
          <a:p>
            <a:pPr lvl="0" algn="just">
              <a:lnSpc>
                <a:spcPct val="150000"/>
              </a:lnSpc>
              <a:defRPr/>
            </a:pPr>
            <a:endParaRPr lang="ru-RU" sz="1200" dirty="0">
              <a:solidFill>
                <a:prstClr val="white"/>
              </a:solidFill>
              <a:latin typeface="Century Gothic" panose="020B0502020202020204" pitchFamily="34" charset="0"/>
              <a:ea typeface="Tahoma" panose="020B0604030504040204" pitchFamily="34" charset="0"/>
              <a:cs typeface="Tahoma" panose="020B0604030504040204" pitchFamily="34" charset="0"/>
            </a:endParaRPr>
          </a:p>
          <a:p>
            <a:pPr lvl="0" algn="just">
              <a:lnSpc>
                <a:spcPct val="150000"/>
              </a:lnSpc>
              <a:defRPr/>
            </a:pPr>
            <a:r>
              <a:rPr lang="ru-RU" sz="1200" dirty="0">
                <a:solidFill>
                  <a:prstClr val="white"/>
                </a:solidFill>
                <a:latin typeface="Century Gothic" panose="020B0502020202020204" pitchFamily="34" charset="0"/>
                <a:ea typeface="Tahoma" panose="020B0604030504040204" pitchFamily="34" charset="0"/>
                <a:cs typeface="Tahoma" panose="020B0604030504040204" pitchFamily="34" charset="0"/>
              </a:rPr>
              <a:t>Когда министр внутренних дел В. П. Кочубей стал посылать Сперанского с докладами к Александру, талантливый администратор заинтересовал императора. В 1807 г. Александр приближает Михаила Михайловича к себе, делает его статс-секретарем, а затем одним из доверенных лиц. Сперанский часто сопровождал Александра в заграничных поездках, на дипломатических встречах. В 1808 г. он привлек внимание Наполеона Бонапарта в Эрфурте, где проходила встреча императоров. «Не угодно ли Вам будет, государь,  спросил Наполеон Александра,  променять этого человека на какое-нибудь королевство?».</a:t>
            </a:r>
            <a:endParaRPr kumimoji="0" lang="ru-RU" sz="1200" b="0" i="0" u="none" strike="noStrike" kern="1200" cap="none" spc="0" normalizeH="0" baseline="0" noProof="0" dirty="0">
              <a:ln>
                <a:noFill/>
              </a:ln>
              <a:solidFill>
                <a:prstClr val="white"/>
              </a:solidFill>
              <a:effectLst/>
              <a:uLnTx/>
              <a:uFillTx/>
              <a:latin typeface="Century Gothic" panose="020B050202020202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 xmlns:a16="http://schemas.microsoft.com/office/drawing/2014/main" id="{585D3F43-9D68-F2F5-EDE9-A4A07B28CE56}"/>
              </a:ext>
            </a:extLst>
          </p:cNvPr>
          <p:cNvSpPr txBox="1"/>
          <p:nvPr/>
        </p:nvSpPr>
        <p:spPr>
          <a:xfrm>
            <a:off x="0" y="-164418"/>
            <a:ext cx="10433540" cy="1079783"/>
          </a:xfrm>
          <a:prstGeom prst="rect">
            <a:avLst/>
          </a:prstGeom>
          <a:noFill/>
        </p:spPr>
        <p:txBody>
          <a:bodyPr wrap="square">
            <a:spAutoFit/>
          </a:bodyPr>
          <a:lstStyle/>
          <a:p>
            <a:pPr algn="ctr">
              <a:lnSpc>
                <a:spcPts val="7679"/>
              </a:lnSpc>
              <a:defRPr/>
            </a:pPr>
            <a:r>
              <a:rPr lang="ru-RU" sz="20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Происхождение</a:t>
            </a:r>
            <a:r>
              <a:rPr lang="ru-RU"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ru-RU" sz="20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Образование</a:t>
            </a:r>
            <a:r>
              <a:rPr lang="ru-RU" sz="20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первые годы службы М. М. Сперанского</a:t>
            </a: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074" name="Picture 2" descr="https://foxford.ru/uploads/tinymce_image/image/10627/b23b39f96d62a6d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874" y="1920614"/>
            <a:ext cx="5305657" cy="3311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FA35937-5001-4F1A-8673-214D292F7430}"/>
              </a:ext>
            </a:extLst>
          </p:cNvPr>
          <p:cNvSpPr txBox="1"/>
          <p:nvPr/>
        </p:nvSpPr>
        <p:spPr>
          <a:xfrm>
            <a:off x="6189166" y="5232151"/>
            <a:ext cx="5889071" cy="523220"/>
          </a:xfrm>
          <a:prstGeom prst="rect">
            <a:avLst/>
          </a:prstGeom>
          <a:noFill/>
        </p:spPr>
        <p:txBody>
          <a:bodyPr wrap="square">
            <a:spAutoFit/>
          </a:bodyPr>
          <a:lstStyle/>
          <a:p>
            <a:pPr algn="ctr"/>
            <a:r>
              <a:rPr lang="ru-RU" sz="1400" dirty="0"/>
              <a:t>Рисунок </a:t>
            </a:r>
            <a:r>
              <a:rPr lang="ru-RU" sz="1400" dirty="0" smtClean="0"/>
              <a:t>6– </a:t>
            </a:r>
            <a:r>
              <a:rPr lang="ru-RU" sz="1400" dirty="0"/>
              <a:t>Александр I и Наполеон в Эрфурте, октябрь 1808 г. Слева от царя - М. М. Сперанский.</a:t>
            </a:r>
          </a:p>
        </p:txBody>
      </p:sp>
    </p:spTree>
    <p:extLst>
      <p:ext uri="{BB962C8B-B14F-4D97-AF65-F5344CB8AC3E}">
        <p14:creationId xmlns:p14="http://schemas.microsoft.com/office/powerpoint/2010/main" val="3220392937"/>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1308</TotalTime>
  <Words>4062</Words>
  <Application>Microsoft Office PowerPoint</Application>
  <PresentationFormat>Широкоэкранный</PresentationFormat>
  <Paragraphs>269</Paragraphs>
  <Slides>37</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Arial</vt:lpstr>
      <vt:lpstr>Calibri</vt:lpstr>
      <vt:lpstr>Century Gothic</vt:lpstr>
      <vt:lpstr>Tahoma</vt:lpstr>
      <vt:lpstr>Times New Roman</vt:lpstr>
      <vt:lpstr>Wingdings</vt:lpstr>
      <vt:lpstr>Wingdings 3</vt:lpstr>
      <vt:lpstr>Ион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Андрей Заболотный</cp:lastModifiedBy>
  <cp:revision>137</cp:revision>
  <dcterms:created xsi:type="dcterms:W3CDTF">2022-10-27T16:31:09Z</dcterms:created>
  <dcterms:modified xsi:type="dcterms:W3CDTF">2023-01-13T20:56:50Z</dcterms:modified>
</cp:coreProperties>
</file>